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0" r:id="rId5"/>
    <p:sldId id="279" r:id="rId6"/>
    <p:sldId id="283" r:id="rId7"/>
    <p:sldId id="284" r:id="rId8"/>
    <p:sldId id="257" r:id="rId9"/>
    <p:sldId id="258" r:id="rId10"/>
    <p:sldId id="259" r:id="rId11"/>
    <p:sldId id="285" r:id="rId12"/>
    <p:sldId id="260" r:id="rId13"/>
    <p:sldId id="286" r:id="rId14"/>
    <p:sldId id="272" r:id="rId15"/>
    <p:sldId id="269" r:id="rId16"/>
    <p:sldId id="287" r:id="rId17"/>
    <p:sldId id="261" r:id="rId18"/>
    <p:sldId id="271" r:id="rId19"/>
    <p:sldId id="270" r:id="rId20"/>
    <p:sldId id="268" r:id="rId21"/>
    <p:sldId id="262" r:id="rId22"/>
    <p:sldId id="266" r:id="rId23"/>
    <p:sldId id="277" r:id="rId24"/>
    <p:sldId id="267" r:id="rId25"/>
    <p:sldId id="278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8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3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0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78D852-DC15-42C9-A5CE-B97F9905AAE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68CD32-542D-40E2-A2C5-7D8634651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martin@salemcc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menu.htm" TargetMode="External"/><Relationship Id="rId7" Type="http://schemas.openxmlformats.org/officeDocument/2006/relationships/hyperlink" Target="http://www.drgrammar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ickanddirtytips.com/grammar-girl" TargetMode="External"/><Relationship Id="rId5" Type="http://schemas.openxmlformats.org/officeDocument/2006/relationships/hyperlink" Target="https://owl.english.purdue.edu/" TargetMode="External"/><Relationship Id="rId4" Type="http://schemas.openxmlformats.org/officeDocument/2006/relationships/hyperlink" Target="http://www.grammarbook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Grammar 911 &amp;</a:t>
            </a:r>
            <a:br>
              <a:rPr lang="en-US" sz="6600" dirty="0" smtClean="0"/>
            </a:br>
            <a:r>
              <a:rPr lang="en-US" sz="6600" dirty="0" smtClean="0"/>
              <a:t>Oops! Sentences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Composition II</a:t>
            </a:r>
          </a:p>
          <a:p>
            <a:r>
              <a:rPr lang="en-US" dirty="0" smtClean="0"/>
              <a:t>Professor Jennifer Martin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Which of the following are fragments and which are complete sentences?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Many college students experience stress.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Especially toward the end of each semester.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Because stress-management techniques are not taught in school.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Such as deep-breathing exercises, taking a walk, and time-management strategies.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order to be effective.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</a:t>
            </a:r>
            <a:r>
              <a:rPr lang="en-US" dirty="0" smtClean="0">
                <a:solidFill>
                  <a:srgbClr val="0070C0"/>
                </a:solidFill>
              </a:rPr>
              <a:t>Sentences -- answers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Many college students experience stress.  </a:t>
            </a:r>
            <a:r>
              <a:rPr lang="en-US" dirty="0" smtClean="0">
                <a:solidFill>
                  <a:srgbClr val="00B050"/>
                </a:solidFill>
              </a:rPr>
              <a:t>COMPLETE SENTENCE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Especially toward the end of each semester.  </a:t>
            </a:r>
            <a:r>
              <a:rPr lang="en-US" dirty="0" smtClean="0">
                <a:solidFill>
                  <a:srgbClr val="FF0000"/>
                </a:solidFill>
              </a:rPr>
              <a:t>FRAGMENT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Because stress-management techniques are not taught in school.  </a:t>
            </a:r>
            <a:r>
              <a:rPr lang="en-US" dirty="0" smtClean="0">
                <a:solidFill>
                  <a:srgbClr val="FF0000"/>
                </a:solidFill>
              </a:rPr>
              <a:t>FRAGMENT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Such as deep-breathing exercises, taking a walk, and time-management strategies. </a:t>
            </a:r>
            <a:r>
              <a:rPr lang="en-US" dirty="0">
                <a:solidFill>
                  <a:srgbClr val="FF0000"/>
                </a:solidFill>
              </a:rPr>
              <a:t>FRAGMENT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order to be effective. </a:t>
            </a:r>
            <a:r>
              <a:rPr lang="en-US" dirty="0">
                <a:solidFill>
                  <a:srgbClr val="FF0000"/>
                </a:solidFill>
              </a:rPr>
              <a:t>FRAGMENT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</a:t>
            </a:r>
            <a:r>
              <a:rPr lang="en-US" dirty="0" smtClean="0"/>
              <a:t>run-ons (Ch. 34)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56" y="1888761"/>
            <a:ext cx="10603592" cy="42834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There are two types of run-ons: fused sentences and comma-splices: 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Fused sentence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two complete thoughts run into each other without the proper punctuation to separate them.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My children fought over which movie to watch they could not decide</a:t>
            </a:r>
            <a:r>
              <a:rPr lang="en-US" sz="2400" dirty="0" smtClean="0"/>
              <a:t>. 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Comma-splice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two complete thoughts are separated by only a comma (which is not enough).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My children fought over which movie to </a:t>
            </a:r>
            <a:r>
              <a:rPr lang="en-US" sz="2400" dirty="0" smtClean="0">
                <a:solidFill>
                  <a:srgbClr val="0070C0"/>
                </a:solidFill>
              </a:rPr>
              <a:t>watch, </a:t>
            </a:r>
            <a:r>
              <a:rPr lang="en-US" sz="2400" dirty="0">
                <a:solidFill>
                  <a:srgbClr val="0070C0"/>
                </a:solidFill>
              </a:rPr>
              <a:t>they could not decide.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run-ons (</a:t>
            </a:r>
            <a:r>
              <a:rPr lang="en-US" dirty="0" err="1" smtClean="0"/>
              <a:t>ch.</a:t>
            </a:r>
            <a:r>
              <a:rPr lang="en-US" dirty="0" smtClean="0"/>
              <a:t> 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738859"/>
            <a:ext cx="10708523" cy="4433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are five ways to fix run-ons: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Use a period to separate the two complete thoughts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My children fought over which movie to watch. They could not decide.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Use a semi-colon to separate the two complete thoughts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My children fought over which movie to watch; they could not decide.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Use a semi-colon and a conjunctive adverb between the two thoughts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My children fought over which movie to watch</a:t>
            </a:r>
            <a:r>
              <a:rPr lang="en-US" sz="2200" u="sng" dirty="0" smtClean="0">
                <a:solidFill>
                  <a:srgbClr val="0070C0"/>
                </a:solidFill>
              </a:rPr>
              <a:t>; thus, </a:t>
            </a:r>
            <a:r>
              <a:rPr lang="en-US" sz="2200" dirty="0" smtClean="0">
                <a:solidFill>
                  <a:srgbClr val="0070C0"/>
                </a:solidFill>
              </a:rPr>
              <a:t>they could not decide.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Use a comma and a FANBOYS word to separate the complete thoughts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My children fought over which movie to watch</a:t>
            </a:r>
            <a:r>
              <a:rPr lang="en-US" sz="2200" u="sng" dirty="0" smtClean="0">
                <a:solidFill>
                  <a:srgbClr val="0070C0"/>
                </a:solidFill>
              </a:rPr>
              <a:t>, for </a:t>
            </a:r>
            <a:r>
              <a:rPr lang="en-US" sz="2200" dirty="0" smtClean="0">
                <a:solidFill>
                  <a:srgbClr val="0070C0"/>
                </a:solidFill>
              </a:rPr>
              <a:t>they could not decide.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Make one clause subordinate to the other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My children fought over which movie to watch </a:t>
            </a:r>
            <a:r>
              <a:rPr lang="en-US" sz="2200" u="sng" dirty="0" smtClean="0">
                <a:solidFill>
                  <a:srgbClr val="0070C0"/>
                </a:solidFill>
              </a:rPr>
              <a:t>because</a:t>
            </a:r>
            <a:r>
              <a:rPr lang="en-US" sz="2200" dirty="0" smtClean="0">
                <a:solidFill>
                  <a:srgbClr val="0070C0"/>
                </a:solidFill>
              </a:rPr>
              <a:t> they could not decide. 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1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would you correct these run-ons?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Las Vegas is famous for its gambling industry, therefore, it is sometimes referred to as “Sin City.”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shark’s skeletal structure is made exclusively of cartilage it has no bones in its body.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Basketball was invented in 1891, today it is one of the most popular sports around the world.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Brothers Grimm wrote </a:t>
            </a:r>
            <a:r>
              <a:rPr lang="en-US" i="1" dirty="0" smtClean="0"/>
              <a:t>Little Red Riding Hood </a:t>
            </a:r>
            <a:r>
              <a:rPr lang="en-US" dirty="0" smtClean="0"/>
              <a:t>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century, it is a classic fairy tale that is still widely read today.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French author </a:t>
            </a:r>
            <a:r>
              <a:rPr lang="en-US" dirty="0" smtClean="0"/>
              <a:t>Charles Perrault wrote </a:t>
            </a:r>
            <a:r>
              <a:rPr lang="en-US" i="1" dirty="0" smtClean="0"/>
              <a:t>Le Petit Chaperone </a:t>
            </a:r>
            <a:r>
              <a:rPr lang="en-US" dirty="0" smtClean="0"/>
              <a:t>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century, which is the first recorded folktale of Little Red Riding Hood however the Brothers Grimm versio</a:t>
            </a:r>
            <a:r>
              <a:rPr lang="en-US" dirty="0" smtClean="0"/>
              <a:t>n of the tale is more familiar to most readers today.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contractions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Contractions are the combining of two words into a shortened form: “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en-US" sz="3200" dirty="0" smtClean="0"/>
              <a:t>,” “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should’ve</a:t>
            </a:r>
            <a:r>
              <a:rPr lang="en-US" sz="3200" dirty="0" smtClean="0"/>
              <a:t>,” and “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</a:t>
            </a:r>
            <a:r>
              <a:rPr lang="en-US" sz="3200" dirty="0" smtClean="0"/>
              <a:t>” are all contractions. </a:t>
            </a:r>
          </a:p>
          <a:p>
            <a:r>
              <a:rPr lang="en-US" sz="3200" dirty="0" smtClean="0"/>
              <a:t>Typically, contractions are </a:t>
            </a:r>
            <a:r>
              <a:rPr lang="en-US" sz="3200" u="sng" dirty="0" smtClean="0"/>
              <a:t>too informal</a:t>
            </a:r>
            <a:r>
              <a:rPr lang="en-US" sz="3200" dirty="0" smtClean="0"/>
              <a:t> for academic writing. It is best to spell the words in their entirety: “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</a:t>
            </a:r>
            <a:r>
              <a:rPr lang="en-US" sz="3200" dirty="0" smtClean="0"/>
              <a:t>,” “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have</a:t>
            </a:r>
            <a:r>
              <a:rPr lang="en-US" sz="3200" dirty="0" smtClean="0"/>
              <a:t>,” and “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442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Rockwell" panose="02060603020205020403" pitchFamily="18" charset="0"/>
              <a:buChar char="x"/>
            </a:pPr>
            <a:r>
              <a:rPr lang="en-US" sz="2800" dirty="0" smtClean="0"/>
              <a:t>  Animals shouldn’t be used in circus performances. </a:t>
            </a:r>
          </a:p>
          <a:p>
            <a:pPr>
              <a:buFont typeface="Rockwell" panose="02060603020205020403" pitchFamily="18" charset="0"/>
              <a:buChar char="x"/>
            </a:pPr>
            <a:r>
              <a:rPr lang="en-US" sz="2800" dirty="0" smtClean="0"/>
              <a:t>  It’s crazy how animals are abused by handlers in circuses. </a:t>
            </a:r>
          </a:p>
          <a:p>
            <a:pPr>
              <a:buFont typeface="Rockwell" panose="02060603020205020403" pitchFamily="18" charset="0"/>
              <a:buChar char="x"/>
            </a:pPr>
            <a:r>
              <a:rPr lang="en-US" sz="2800" dirty="0" smtClean="0"/>
              <a:t>  There’s tons of other ways to be entertained.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362139" y="3837482"/>
            <a:ext cx="6766110" cy="2818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Watch your tone in academic essays: avoid contractions, slang, and word choice that is too casual. </a:t>
            </a:r>
          </a:p>
          <a:p>
            <a:pPr algn="ctr"/>
            <a:r>
              <a:rPr lang="en-US" sz="2400" b="1" i="1" dirty="0" smtClean="0"/>
              <a:t>Use  </a:t>
            </a:r>
            <a:r>
              <a:rPr lang="en-US" sz="2400" b="1" i="1" u="sng" dirty="0" smtClean="0"/>
              <a:t>Thesaurus.com</a:t>
            </a:r>
            <a:r>
              <a:rPr lang="en-US" sz="2400" b="1" i="1" dirty="0" smtClean="0"/>
              <a:t> to expand your vocabulary.</a:t>
            </a:r>
          </a:p>
        </p:txBody>
      </p:sp>
    </p:spTree>
    <p:extLst>
      <p:ext uri="{BB962C8B-B14F-4D97-AF65-F5344CB8AC3E}">
        <p14:creationId xmlns:p14="http://schemas.microsoft.com/office/powerpoint/2010/main" val="6373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77" y="484632"/>
            <a:ext cx="10802571" cy="160934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Grammar 911: </a:t>
            </a:r>
            <a:r>
              <a:rPr lang="en-US" sz="4400" dirty="0" smtClean="0"/>
              <a:t>pronoun </a:t>
            </a:r>
            <a:r>
              <a:rPr lang="en-US" sz="4400" dirty="0" smtClean="0"/>
              <a:t>reference errors (Ch. 30l)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955800"/>
            <a:ext cx="11561523" cy="4902200"/>
          </a:xfrm>
        </p:spPr>
        <p:txBody>
          <a:bodyPr>
            <a:normAutofit/>
          </a:bodyPr>
          <a:lstStyle/>
          <a:p>
            <a:r>
              <a:rPr lang="en-US" dirty="0" smtClean="0"/>
              <a:t>The word or group of words that a pronoun refers to is called its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be clear to your readers, be sure your pronouns refer clearly to their antecedents. </a:t>
            </a:r>
          </a:p>
          <a:p>
            <a:r>
              <a:rPr lang="en-US" u="sng" dirty="0" smtClean="0"/>
              <a:t>Guidelines </a:t>
            </a:r>
            <a:r>
              <a:rPr lang="en-US" u="sng" dirty="0" smtClean="0"/>
              <a:t>for clear pronoun reference</a:t>
            </a:r>
            <a:r>
              <a:rPr lang="en-US" dirty="0" smtClean="0"/>
              <a:t>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Place pronouns close to their antecedents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Make a pronoun refer to a specific antecedent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Do not overuse “it,” “they,” and “them”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Reserve “you” for directly addressing your readers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Use “that” and “who” correctly (“who” is used to refer to people; “that” is used to refer to things)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1000"/>
              <a:buFont typeface="Rockwell" panose="02060603020205020403" pitchFamily="18" charset="0"/>
              <a:buChar char="x"/>
            </a:pPr>
            <a:r>
              <a:rPr lang="en-US" sz="3600" dirty="0" smtClean="0"/>
              <a:t>  In </a:t>
            </a:r>
            <a:r>
              <a:rPr lang="en-US" sz="3600" i="1" dirty="0" smtClean="0"/>
              <a:t>Love and Basketball</a:t>
            </a:r>
            <a:r>
              <a:rPr lang="en-US" sz="3600" dirty="0" smtClean="0"/>
              <a:t>, </a:t>
            </a:r>
            <a:r>
              <a:rPr lang="en-US" sz="3600" u="sng" dirty="0" smtClean="0"/>
              <a:t>it</a:t>
            </a:r>
            <a:r>
              <a:rPr lang="en-US" sz="3600" dirty="0" smtClean="0"/>
              <a:t> shows that love can start at a young age. </a:t>
            </a:r>
          </a:p>
          <a:p>
            <a:pPr>
              <a:buSzPct val="101000"/>
              <a:buFont typeface="Rockwell" panose="02060603020205020403" pitchFamily="18" charset="0"/>
              <a:buChar char="x"/>
            </a:pPr>
            <a:r>
              <a:rPr lang="en-US" sz="3600" dirty="0" smtClean="0"/>
              <a:t>  Love </a:t>
            </a:r>
            <a:r>
              <a:rPr lang="en-US" sz="3600" dirty="0" smtClean="0"/>
              <a:t>depends on what </a:t>
            </a:r>
            <a:r>
              <a:rPr lang="en-US" sz="3600" u="sng" dirty="0" smtClean="0"/>
              <a:t>you</a:t>
            </a:r>
            <a:r>
              <a:rPr lang="en-US" sz="3600" dirty="0" smtClean="0"/>
              <a:t> feel for someone; not what that person can or cannot do for </a:t>
            </a:r>
            <a:r>
              <a:rPr lang="en-US" sz="3600" u="sng" dirty="0" smtClean="0"/>
              <a:t>your</a:t>
            </a:r>
            <a:r>
              <a:rPr lang="en-US" sz="3600" dirty="0" smtClean="0"/>
              <a:t> socioeconomic status. </a:t>
            </a:r>
          </a:p>
          <a:p>
            <a:pPr>
              <a:buSzPct val="101000"/>
              <a:buFont typeface="Rockwell" panose="02060603020205020403" pitchFamily="18" charset="0"/>
              <a:buChar char="x"/>
            </a:pPr>
            <a:r>
              <a:rPr lang="en-US" sz="3600" dirty="0" smtClean="0"/>
              <a:t>  People </a:t>
            </a:r>
            <a:r>
              <a:rPr lang="en-US" sz="3600" dirty="0" smtClean="0"/>
              <a:t>look for partners </a:t>
            </a:r>
            <a:r>
              <a:rPr lang="en-US" sz="3600" u="sng" dirty="0" smtClean="0"/>
              <a:t>that</a:t>
            </a:r>
            <a:r>
              <a:rPr lang="en-US" sz="3600" dirty="0" smtClean="0"/>
              <a:t> balance them. </a:t>
            </a:r>
          </a:p>
          <a:p>
            <a:pPr>
              <a:buSzPct val="101000"/>
              <a:buFont typeface="Rockwell" panose="02060603020205020403" pitchFamily="18" charset="0"/>
              <a:buChar char="x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911: </a:t>
            </a:r>
            <a:br>
              <a:rPr lang="en-US" dirty="0" smtClean="0"/>
            </a:br>
            <a:r>
              <a:rPr lang="en-US" dirty="0" smtClean="0"/>
              <a:t>Pronoun agreement errors (</a:t>
            </a:r>
            <a:r>
              <a:rPr lang="en-US" dirty="0" err="1" smtClean="0"/>
              <a:t>ch.</a:t>
            </a:r>
            <a:r>
              <a:rPr lang="en-US" dirty="0" smtClean="0"/>
              <a:t> </a:t>
            </a:r>
            <a:r>
              <a:rPr lang="en-US" dirty="0" smtClean="0"/>
              <a:t>31-O)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455100"/>
            <a:ext cx="10058400" cy="407096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Pronouns must agree in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their antecedents</a:t>
            </a:r>
            <a:r>
              <a:rPr lang="en-US" sz="3600" dirty="0" smtClean="0"/>
              <a:t>—that is, plural pronouns must be used for plural antecedents and singular pronouns must be used for singular antecedents. </a:t>
            </a:r>
          </a:p>
          <a:p>
            <a:pPr lvl="1"/>
            <a:r>
              <a:rPr lang="en-US" sz="3400" dirty="0" smtClean="0">
                <a:solidFill>
                  <a:srgbClr val="FF0000"/>
                </a:solidFill>
              </a:rPr>
              <a:t>INCORRECT</a:t>
            </a:r>
            <a:r>
              <a:rPr lang="en-US" sz="3400" dirty="0" smtClean="0"/>
              <a:t>: For a student to pass this course, they must work very hard. </a:t>
            </a:r>
          </a:p>
          <a:p>
            <a:pPr lvl="1"/>
            <a:r>
              <a:rPr lang="en-US" sz="3400" dirty="0" smtClean="0">
                <a:solidFill>
                  <a:srgbClr val="00B050"/>
                </a:solidFill>
              </a:rPr>
              <a:t>CORRECT</a:t>
            </a:r>
            <a:r>
              <a:rPr lang="en-US" sz="3400" dirty="0" smtClean="0"/>
              <a:t>: For </a:t>
            </a:r>
            <a:r>
              <a:rPr lang="en-US" sz="3400" u="sng" dirty="0" smtClean="0"/>
              <a:t>a student</a:t>
            </a:r>
            <a:r>
              <a:rPr lang="en-US" sz="3400" dirty="0" smtClean="0"/>
              <a:t> to pass this course, </a:t>
            </a:r>
            <a:r>
              <a:rPr lang="en-US" sz="3400" u="sng" dirty="0" smtClean="0"/>
              <a:t>he or she</a:t>
            </a:r>
            <a:r>
              <a:rPr lang="en-US" sz="3400" dirty="0" smtClean="0"/>
              <a:t> must work very hard.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14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will walk you through the most common errors I see in students’ writing. Pay close attention to the explanations and references to chapters in your </a:t>
            </a:r>
            <a:r>
              <a:rPr lang="en-US" i="1" dirty="0" smtClean="0"/>
              <a:t>Simon &amp; Schuster Handbook for Writers, 10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edition. 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OOPS! Sentences </a:t>
            </a:r>
            <a:r>
              <a:rPr lang="en-US" dirty="0" smtClean="0"/>
              <a:t>that follow each explanation are </a:t>
            </a:r>
            <a:r>
              <a:rPr lang="en-US" i="1" dirty="0" smtClean="0">
                <a:solidFill>
                  <a:srgbClr val="FF0000"/>
                </a:solidFill>
              </a:rPr>
              <a:t>incorrect</a:t>
            </a:r>
            <a:r>
              <a:rPr lang="en-US" dirty="0" smtClean="0"/>
              <a:t>; thus, they are </a:t>
            </a:r>
            <a:r>
              <a:rPr lang="en-US" i="1" dirty="0" smtClean="0">
                <a:solidFill>
                  <a:srgbClr val="FF0000"/>
                </a:solidFill>
              </a:rPr>
              <a:t>examples of what </a:t>
            </a:r>
            <a:r>
              <a:rPr lang="en-US" i="1" u="sng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to do in your writing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you have any questions about any of these common grammar errors, please contact Jennifer Martin through Canvas or email at </a:t>
            </a:r>
            <a:r>
              <a:rPr lang="en-US" dirty="0" smtClean="0">
                <a:hlinkClick r:id="rId2"/>
              </a:rPr>
              <a:t>jmartin@salemcc.edu</a:t>
            </a:r>
            <a:r>
              <a:rPr lang="en-US" dirty="0" smtClean="0"/>
              <a:t>. </a:t>
            </a:r>
          </a:p>
          <a:p>
            <a:pPr algn="ctr"/>
            <a:r>
              <a:rPr lang="en-US" dirty="0" smtClean="0"/>
              <a:t>Good luck!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61744" y="274770"/>
            <a:ext cx="4092315" cy="1648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Call 911!</a:t>
            </a:r>
          </a:p>
          <a:p>
            <a:pPr algn="ctr"/>
            <a:r>
              <a:rPr lang="en-US" b="1" i="1" dirty="0" smtClean="0"/>
              <a:t>There’s a grammar emergency!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24062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3" y="1813809"/>
            <a:ext cx="11227633" cy="4676931"/>
          </a:xfrm>
        </p:spPr>
        <p:txBody>
          <a:bodyPr>
            <a:normAutofit fontScale="92500" lnSpcReduction="20000"/>
          </a:bodyPr>
          <a:lstStyle/>
          <a:p>
            <a:pPr>
              <a:buSzPct val="105000"/>
              <a:buFont typeface="Rockwell" panose="02060603020205020403" pitchFamily="18" charset="0"/>
              <a:buChar char="x"/>
            </a:pPr>
            <a:r>
              <a:rPr lang="en-US" sz="4000" dirty="0" smtClean="0"/>
              <a:t> </a:t>
            </a:r>
            <a:r>
              <a:rPr lang="en-US" sz="4000" dirty="0" smtClean="0"/>
              <a:t> It </a:t>
            </a:r>
            <a:r>
              <a:rPr lang="en-US" sz="4000" dirty="0" smtClean="0"/>
              <a:t>may be a good choice to be friends with </a:t>
            </a:r>
            <a:r>
              <a:rPr lang="en-US" sz="4000" u="sng" dirty="0" smtClean="0"/>
              <a:t>a person</a:t>
            </a:r>
            <a:r>
              <a:rPr lang="en-US" sz="4000" dirty="0" smtClean="0"/>
              <a:t> before getting into a relationship with </a:t>
            </a:r>
            <a:r>
              <a:rPr lang="en-US" sz="4000" u="sng" dirty="0" smtClean="0"/>
              <a:t>them</a:t>
            </a:r>
            <a:r>
              <a:rPr lang="en-US" sz="4000" dirty="0" smtClean="0"/>
              <a:t>. </a:t>
            </a:r>
            <a:endParaRPr lang="en-US" sz="4000" dirty="0" smtClean="0"/>
          </a:p>
          <a:p>
            <a:pPr marL="0" indent="0">
              <a:buSzPct val="105000"/>
              <a:buNone/>
            </a:pPr>
            <a:endParaRPr lang="en-US" sz="4000" dirty="0" smtClean="0"/>
          </a:p>
          <a:p>
            <a:pPr>
              <a:buSzPct val="105000"/>
              <a:buFont typeface="Rockwell" panose="02060603020205020403" pitchFamily="18" charset="0"/>
              <a:buChar char="x"/>
            </a:pPr>
            <a:r>
              <a:rPr lang="en-US" sz="4000" dirty="0" smtClean="0"/>
              <a:t>  </a:t>
            </a:r>
            <a:r>
              <a:rPr lang="en-US" sz="4000" u="sng" dirty="0" smtClean="0"/>
              <a:t>Everyone</a:t>
            </a:r>
            <a:r>
              <a:rPr lang="en-US" sz="4000" dirty="0" smtClean="0"/>
              <a:t> in this class hopes to get </a:t>
            </a:r>
            <a:r>
              <a:rPr lang="en-US" sz="4000" u="sng" dirty="0" smtClean="0"/>
              <a:t>their</a:t>
            </a:r>
            <a:r>
              <a:rPr lang="en-US" sz="4000" dirty="0" smtClean="0"/>
              <a:t> degree within two years.</a:t>
            </a:r>
          </a:p>
          <a:p>
            <a:pPr marL="0" indent="0">
              <a:buSzPct val="105000"/>
              <a:buNone/>
            </a:pPr>
            <a:endParaRPr lang="en-US" sz="4000" dirty="0" smtClean="0"/>
          </a:p>
          <a:p>
            <a:pPr>
              <a:buSzPct val="105000"/>
              <a:buFont typeface="Rockwell" panose="02060603020205020403" pitchFamily="18" charset="0"/>
              <a:buChar char="x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u="sng" dirty="0" smtClean="0"/>
              <a:t>Both Ron and Shelia </a:t>
            </a:r>
            <a:r>
              <a:rPr lang="en-US" sz="4000" dirty="0" smtClean="0"/>
              <a:t>forgot to bring </a:t>
            </a:r>
            <a:r>
              <a:rPr lang="en-US" sz="4000" u="sng" dirty="0" smtClean="0"/>
              <a:t>his and her</a:t>
            </a:r>
            <a:r>
              <a:rPr lang="en-US" sz="4000" dirty="0" smtClean="0"/>
              <a:t> lab report to class.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</a:t>
            </a:r>
            <a:br>
              <a:rPr lang="en-US" dirty="0" smtClean="0"/>
            </a:br>
            <a:r>
              <a:rPr lang="en-US" dirty="0" smtClean="0"/>
              <a:t>person “shift” </a:t>
            </a:r>
            <a:r>
              <a:rPr lang="en-US" dirty="0" smtClean="0"/>
              <a:t>errors (Ch. 36-B)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616" y="2121407"/>
            <a:ext cx="10543632" cy="4534225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“Person” indicates who or what performs or receives action. </a:t>
            </a:r>
            <a:r>
              <a:rPr lang="en-US" sz="2400" b="1" dirty="0" smtClean="0">
                <a:solidFill>
                  <a:srgbClr val="0070C0"/>
                </a:solidFill>
              </a:rPr>
              <a:t>FIRST PERSON</a:t>
            </a:r>
            <a:r>
              <a:rPr lang="en-US" sz="2400" dirty="0" smtClean="0"/>
              <a:t> (I, me, we, us) is the writer or speaker; </a:t>
            </a:r>
            <a:r>
              <a:rPr lang="en-US" sz="2400" b="1" dirty="0" smtClean="0">
                <a:solidFill>
                  <a:srgbClr val="0070C0"/>
                </a:solidFill>
              </a:rPr>
              <a:t>SECOND PERSON</a:t>
            </a:r>
            <a:r>
              <a:rPr lang="en-US" sz="2400" dirty="0" smtClean="0"/>
              <a:t> (you, your) is someone written or spoken to; </a:t>
            </a:r>
            <a:r>
              <a:rPr lang="en-US" sz="2400" b="1" dirty="0" smtClean="0">
                <a:solidFill>
                  <a:srgbClr val="0070C0"/>
                </a:solidFill>
              </a:rPr>
              <a:t>THIRD PERSON </a:t>
            </a:r>
            <a:r>
              <a:rPr lang="en-US" sz="2400" dirty="0" smtClean="0"/>
              <a:t>(he, she, him, her, it, they, them) is someone or something written or spoken about. </a:t>
            </a:r>
          </a:p>
          <a:p>
            <a:r>
              <a:rPr lang="en-US" sz="2400" dirty="0" smtClean="0"/>
              <a:t>Generally, </a:t>
            </a:r>
            <a:r>
              <a:rPr lang="en-US" sz="2400" b="1" dirty="0" smtClean="0">
                <a:solidFill>
                  <a:srgbClr val="0070C0"/>
                </a:solidFill>
              </a:rPr>
              <a:t>THIRD PERSON </a:t>
            </a:r>
            <a:r>
              <a:rPr lang="en-US" sz="2400" dirty="0" smtClean="0"/>
              <a:t>should be used for academic writing because it is has a more formal tone. </a:t>
            </a:r>
          </a:p>
          <a:p>
            <a:r>
              <a:rPr lang="en-US" sz="2400" dirty="0" smtClean="0"/>
              <a:t>Shifts in person can challenge a reader to clarify the meaning of a sentence. 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OOPS! SENTENCE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 It is vital that </a:t>
            </a:r>
            <a:r>
              <a:rPr lang="en-US" sz="2400" u="sng" dirty="0" smtClean="0">
                <a:solidFill>
                  <a:srgbClr val="FF0000"/>
                </a:solidFill>
              </a:rPr>
              <a:t>all Americans </a:t>
            </a:r>
            <a:r>
              <a:rPr lang="en-US" sz="2400" dirty="0" smtClean="0">
                <a:solidFill>
                  <a:srgbClr val="FF0000"/>
                </a:solidFill>
              </a:rPr>
              <a:t>read, watch, or listen to the news daily, so </a:t>
            </a:r>
            <a:r>
              <a:rPr lang="en-US" sz="2400" u="sng" dirty="0" smtClean="0">
                <a:solidFill>
                  <a:srgbClr val="FF0000"/>
                </a:solidFill>
              </a:rPr>
              <a:t>you</a:t>
            </a:r>
            <a:r>
              <a:rPr lang="en-US" sz="2400" dirty="0" smtClean="0">
                <a:solidFill>
                  <a:srgbClr val="FF0000"/>
                </a:solidFill>
              </a:rPr>
              <a:t> can be well-informed about current events.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52" y="484632"/>
            <a:ext cx="11707318" cy="1609344"/>
          </a:xfrm>
        </p:spPr>
        <p:txBody>
          <a:bodyPr/>
          <a:lstStyle/>
          <a:p>
            <a:r>
              <a:rPr lang="en-US" dirty="0" smtClean="0"/>
              <a:t>Grammar 911: capitalization </a:t>
            </a:r>
            <a:r>
              <a:rPr lang="en-US" dirty="0" smtClean="0"/>
              <a:t>errors (Ch. 48)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708879"/>
            <a:ext cx="11392524" cy="5021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 suspect </a:t>
            </a:r>
            <a:r>
              <a:rPr lang="en-US" dirty="0" smtClean="0">
                <a:solidFill>
                  <a:srgbClr val="0070C0"/>
                </a:solidFill>
              </a:rPr>
              <a:t>I am seeing many more errors with capitalization because auto-correct has led us to forget the rules of capitalization. </a:t>
            </a:r>
            <a:r>
              <a:rPr lang="en-US" dirty="0" smtClean="0">
                <a:solidFill>
                  <a:srgbClr val="0070C0"/>
                </a:solidFill>
              </a:rPr>
              <a:t>Capital letters are needed for the following reasons: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first letter of the first word in a sentence should be capitalized </a:t>
            </a:r>
          </a:p>
          <a:p>
            <a:pPr lvl="2"/>
            <a:r>
              <a:rPr lang="en-US" u="sng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he White House is located on Pennsylvania Avenue in Washington, D.C.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Proper nouns (specific names, places, companies, and brand names) should be capitalized </a:t>
            </a:r>
          </a:p>
          <a:p>
            <a:pPr marL="834390" lvl="4" indent="-28575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u="sng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hite </a:t>
            </a:r>
            <a:r>
              <a:rPr lang="en-US" u="sng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ouse is located on </a:t>
            </a:r>
            <a:r>
              <a:rPr lang="en-US" u="sng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ennsylvania </a:t>
            </a:r>
            <a:r>
              <a:rPr lang="en-US" u="sng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venue in </a:t>
            </a:r>
            <a:r>
              <a:rPr lang="en-US" u="sng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ashington, </a:t>
            </a:r>
            <a:r>
              <a:rPr lang="en-US" u="sng" dirty="0">
                <a:solidFill>
                  <a:srgbClr val="0070C0"/>
                </a:solidFill>
              </a:rPr>
              <a:t>D.C.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pronoun “I” should always be capitalized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My husband and </a:t>
            </a:r>
            <a:r>
              <a:rPr lang="en-US" u="sng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have been married for 13 years. 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first letter of the first word in a direct quote should be capitalized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One of my favorite lines of Walt Whitman’s is, “</a:t>
            </a:r>
            <a:r>
              <a:rPr lang="en-US" u="sng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hut not your doors to me, proud libraries.”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first letter of each word in a title should be capitalized, except for conjunctions, linking verbs, and prepositions within a title</a:t>
            </a:r>
          </a:p>
          <a:p>
            <a:pPr lvl="2"/>
            <a:r>
              <a:rPr lang="en-US" i="1" u="sng" dirty="0" smtClean="0">
                <a:solidFill>
                  <a:srgbClr val="0070C0"/>
                </a:solidFill>
              </a:rPr>
              <a:t>S</a:t>
            </a:r>
            <a:r>
              <a:rPr lang="en-US" i="1" dirty="0" smtClean="0">
                <a:solidFill>
                  <a:srgbClr val="0070C0"/>
                </a:solidFill>
              </a:rPr>
              <a:t>imon and </a:t>
            </a:r>
            <a:r>
              <a:rPr lang="en-US" i="1" u="sng" dirty="0" smtClean="0">
                <a:solidFill>
                  <a:srgbClr val="0070C0"/>
                </a:solidFill>
              </a:rPr>
              <a:t>S</a:t>
            </a:r>
            <a:r>
              <a:rPr lang="en-US" i="1" dirty="0" smtClean="0">
                <a:solidFill>
                  <a:srgbClr val="0070C0"/>
                </a:solidFill>
              </a:rPr>
              <a:t>chuster’s </a:t>
            </a:r>
            <a:r>
              <a:rPr lang="en-US" i="1" u="sng" dirty="0" smtClean="0">
                <a:solidFill>
                  <a:srgbClr val="0070C0"/>
                </a:solidFill>
              </a:rPr>
              <a:t>H</a:t>
            </a:r>
            <a:r>
              <a:rPr lang="en-US" i="1" dirty="0" smtClean="0">
                <a:solidFill>
                  <a:srgbClr val="0070C0"/>
                </a:solidFill>
              </a:rPr>
              <a:t>andbook for </a:t>
            </a:r>
            <a:r>
              <a:rPr lang="en-US" i="1" u="sng" dirty="0" smtClean="0">
                <a:solidFill>
                  <a:srgbClr val="0070C0"/>
                </a:solidFill>
              </a:rPr>
              <a:t>W</a:t>
            </a:r>
            <a:r>
              <a:rPr lang="en-US" i="1" dirty="0" smtClean="0">
                <a:solidFill>
                  <a:srgbClr val="0070C0"/>
                </a:solidFill>
              </a:rPr>
              <a:t>riters. 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1738859"/>
            <a:ext cx="11347554" cy="44333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addition to knowing when you need to use a capital letter, you also need to remember that common nouns do not need capital letters (</a:t>
            </a:r>
            <a:r>
              <a:rPr lang="en-US" sz="2400" b="1" dirty="0" smtClean="0">
                <a:solidFill>
                  <a:srgbClr val="0070C0"/>
                </a:solidFill>
              </a:rPr>
              <a:t>see Ch. </a:t>
            </a:r>
            <a:r>
              <a:rPr lang="en-US" sz="2400" b="1" dirty="0" smtClean="0">
                <a:solidFill>
                  <a:srgbClr val="0070C0"/>
                </a:solidFill>
              </a:rPr>
              <a:t>48-E</a:t>
            </a:r>
            <a:r>
              <a:rPr lang="en-US" sz="2400" dirty="0" smtClean="0"/>
              <a:t>). 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What capitalization mistakes can you find in the following sentences: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44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president of the united states is Barack Obama.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President Obama was a Senator before winning the Presidential Election in 2008.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</a:t>
            </a:r>
            <a:r>
              <a:rPr lang="en-US" sz="2400" dirty="0" smtClean="0"/>
              <a:t>e went to </a:t>
            </a:r>
            <a:r>
              <a:rPr lang="en-US" sz="2400" dirty="0" err="1" smtClean="0"/>
              <a:t>columbia</a:t>
            </a:r>
            <a:r>
              <a:rPr lang="en-US" sz="2400" dirty="0" smtClean="0"/>
              <a:t> university and Harvard law school.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</a:t>
            </a:r>
            <a:r>
              <a:rPr lang="en-US" sz="2400" dirty="0" smtClean="0"/>
              <a:t>bama was raised by his Grandparents in </a:t>
            </a:r>
            <a:r>
              <a:rPr lang="en-US" sz="2400" dirty="0" err="1" smtClean="0"/>
              <a:t>honalulu</a:t>
            </a:r>
            <a:r>
              <a:rPr lang="en-US" sz="2400" dirty="0" smtClean="0"/>
              <a:t>, </a:t>
            </a:r>
            <a:r>
              <a:rPr lang="en-US" sz="2400" dirty="0" err="1" smtClean="0"/>
              <a:t>hawaii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His two Daughters, Sasha and </a:t>
            </a:r>
            <a:r>
              <a:rPr lang="en-US" sz="2400" dirty="0" err="1" smtClean="0"/>
              <a:t>Malia</a:t>
            </a:r>
            <a:r>
              <a:rPr lang="en-US" sz="2400" dirty="0" smtClean="0"/>
              <a:t>, have grown up in the white house. </a:t>
            </a:r>
          </a:p>
        </p:txBody>
      </p:sp>
    </p:spTree>
    <p:extLst>
      <p:ext uri="{BB962C8B-B14F-4D97-AF65-F5344CB8AC3E}">
        <p14:creationId xmlns:p14="http://schemas.microsoft.com/office/powerpoint/2010/main" val="5798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93" y="484632"/>
            <a:ext cx="11572407" cy="1609344"/>
          </a:xfrm>
        </p:spPr>
        <p:txBody>
          <a:bodyPr/>
          <a:lstStyle/>
          <a:p>
            <a:r>
              <a:rPr lang="en-US" dirty="0" smtClean="0"/>
              <a:t>Grammar 911: </a:t>
            </a:r>
            <a:r>
              <a:rPr lang="en-US" dirty="0" smtClean="0"/>
              <a:t>lack of parallelism (Ch. 39)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1783830"/>
            <a:ext cx="11572407" cy="43883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 err="1" smtClean="0"/>
              <a:t>Paralellism</a:t>
            </a:r>
            <a:r>
              <a:rPr lang="en-US" sz="2800" dirty="0" smtClean="0"/>
              <a:t>” refers to when words, phrases, or clauses within a sentence match in grammatical form.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B050"/>
                </a:solidFill>
              </a:rPr>
              <a:t>Parallel words within a sentence: </a:t>
            </a:r>
            <a:r>
              <a:rPr lang="en-US" sz="2800" dirty="0" smtClean="0"/>
              <a:t>Recommended exercise includes at least 90 minutes per week of runn</a:t>
            </a:r>
            <a:r>
              <a:rPr lang="en-US" sz="2800" u="sng" dirty="0" smtClean="0"/>
              <a:t>ing</a:t>
            </a:r>
            <a:r>
              <a:rPr lang="en-US" sz="2800" dirty="0" smtClean="0"/>
              <a:t>, swimm</a:t>
            </a:r>
            <a:r>
              <a:rPr lang="en-US" sz="2800" u="sng" dirty="0" smtClean="0"/>
              <a:t>ing</a:t>
            </a:r>
            <a:r>
              <a:rPr lang="en-US" sz="2800" dirty="0" smtClean="0"/>
              <a:t>, or cycl</a:t>
            </a:r>
            <a:r>
              <a:rPr lang="en-US" sz="2800" u="sng" dirty="0" smtClean="0"/>
              <a:t>ing</a:t>
            </a:r>
            <a:r>
              <a:rPr lang="en-US" sz="2800" dirty="0" smtClean="0"/>
              <a:t>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B050"/>
                </a:solidFill>
              </a:rPr>
              <a:t>Parallel phrases within a sentence: </a:t>
            </a:r>
            <a:r>
              <a:rPr lang="en-US" sz="2800" dirty="0" smtClean="0"/>
              <a:t>Exercise helps people </a:t>
            </a:r>
            <a:r>
              <a:rPr lang="en-US" sz="2800" u="sng" dirty="0" smtClean="0"/>
              <a:t>maintain</a:t>
            </a:r>
            <a:r>
              <a:rPr lang="en-US" sz="2800" dirty="0" smtClean="0"/>
              <a:t> healthy bodies and </a:t>
            </a:r>
            <a:r>
              <a:rPr lang="en-US" sz="2800" u="sng" dirty="0" smtClean="0"/>
              <a:t>handle</a:t>
            </a:r>
            <a:r>
              <a:rPr lang="en-US" sz="2800" dirty="0" smtClean="0"/>
              <a:t> mental stressors.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B050"/>
                </a:solidFill>
              </a:rPr>
              <a:t>Parallel clause within a sentence:</a:t>
            </a:r>
            <a:r>
              <a:rPr lang="en-US" sz="2800" dirty="0" smtClean="0"/>
              <a:t> Many people exercise </a:t>
            </a:r>
            <a:r>
              <a:rPr lang="en-US" sz="2800" u="sng" dirty="0" smtClean="0"/>
              <a:t>because they want </a:t>
            </a:r>
            <a:r>
              <a:rPr lang="en-US" sz="2800" dirty="0" smtClean="0"/>
              <a:t>to look healthy, </a:t>
            </a:r>
            <a:r>
              <a:rPr lang="en-US" sz="2800" u="sng" dirty="0" smtClean="0"/>
              <a:t>because they need </a:t>
            </a:r>
            <a:r>
              <a:rPr lang="en-US" sz="2800" dirty="0" smtClean="0"/>
              <a:t>to increase stamina, and </a:t>
            </a:r>
            <a:r>
              <a:rPr lang="en-US" sz="2800" u="sng" dirty="0" smtClean="0"/>
              <a:t>because they hope </a:t>
            </a:r>
            <a:r>
              <a:rPr lang="en-US" sz="2800" dirty="0" smtClean="0"/>
              <a:t>to live longer. </a:t>
            </a:r>
          </a:p>
        </p:txBody>
      </p:sp>
    </p:spTree>
    <p:extLst>
      <p:ext uri="{BB962C8B-B14F-4D97-AF65-F5344CB8AC3E}">
        <p14:creationId xmlns:p14="http://schemas.microsoft.com/office/powerpoint/2010/main" val="7794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Lack of parallelism is something you should really keep an eye out for when you are proofreading your writing. Un-parallel sentences tend to be awkward and confusing for readers.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Try to proofread and edit the following sentences which lack parallel structure: </a:t>
            </a:r>
          </a:p>
          <a:p>
            <a:pPr>
              <a:buSzPct val="106000"/>
              <a:buFont typeface="Rockwell" panose="02060603020205020403" pitchFamily="18" charset="0"/>
              <a:buChar char="x"/>
            </a:pPr>
            <a:r>
              <a:rPr lang="en-US" dirty="0" smtClean="0"/>
              <a:t>  To cope with a bad-tempered employer, workers can both stand up for themselves and reasoning with the bullying boss. </a:t>
            </a:r>
          </a:p>
          <a:p>
            <a:pPr>
              <a:buSzPct val="106000"/>
              <a:buFont typeface="Rockwell" panose="02060603020205020403" pitchFamily="18" charset="0"/>
              <a:buChar char="x"/>
            </a:pPr>
            <a:r>
              <a:rPr lang="en-US" dirty="0" smtClean="0"/>
              <a:t>  To get ahead, keep their self-respect, and not getting fired, wise employees handle problem bosses with a variety of strategies. </a:t>
            </a:r>
          </a:p>
          <a:p>
            <a:pPr>
              <a:buSzPct val="106000"/>
              <a:buFont typeface="Rockwell" panose="02060603020205020403" pitchFamily="18" charset="0"/>
              <a:buChar char="x"/>
            </a:pPr>
            <a:r>
              <a:rPr lang="en-US" dirty="0" smtClean="0"/>
              <a:t>  Being a careful listener and sensitivity to others are qualities of good, effective bosses.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0535" y="3567659"/>
            <a:ext cx="4536649" cy="31756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483" y="1693889"/>
            <a:ext cx="112839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you need to continue to work on your grammar skills? If so, check out the following websites that are full of explanations and FREE practice exercises: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Grammar Bytes: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www.chompchomp.com/menu.htm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Grammar Book: </a:t>
            </a:r>
            <a:r>
              <a:rPr lang="en-US" dirty="0">
                <a:hlinkClick r:id="rId4"/>
              </a:rPr>
              <a:t>http://www.grammarbook.com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Purdue </a:t>
            </a:r>
            <a:r>
              <a:rPr lang="en-US" dirty="0"/>
              <a:t>Online Writing Lab: </a:t>
            </a:r>
            <a:r>
              <a:rPr lang="en-US" dirty="0">
                <a:hlinkClick r:id="rId5"/>
              </a:rPr>
              <a:t>https://owl.english.purdue.edu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Grammar Girl: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www.quickanddirtytips.com/grammar-girl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Dr. </a:t>
            </a:r>
            <a:r>
              <a:rPr lang="en-US" dirty="0"/>
              <a:t>Grammar: </a:t>
            </a:r>
            <a:r>
              <a:rPr lang="en-US" dirty="0">
                <a:hlinkClick r:id="rId7"/>
              </a:rPr>
              <a:t>http://www.drgrammar.org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10 biggest grammar errors in students’ writing in eng102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Comma mistakes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Other punctuation mistakes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Fragments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Run-ons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Overuse of contractions (informal tone)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Pronoun reference errors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Pronoun agreement errors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Perspective “shift” errors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Capitalization errors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Parallelism errors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255726" y="3971109"/>
            <a:ext cx="3055402" cy="1867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the next slides for explanations of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9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-175768"/>
            <a:ext cx="10058400" cy="160934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Grammar 911: Commas (Ch. 42)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8" y="1080008"/>
            <a:ext cx="11299952" cy="54096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LOT of students do not know the six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uses of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commas: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2400" b="1" dirty="0" smtClean="0"/>
              <a:t>Use commas with coordinating conjunctions (FANBOYS) to link independent clauses. </a:t>
            </a:r>
          </a:p>
          <a:p>
            <a:pPr lvl="2"/>
            <a:r>
              <a:rPr lang="en-US" sz="2000" dirty="0" smtClean="0"/>
              <a:t>Fast food restaurants like Taco Bell and Burger King serve poor quality processed foods</a:t>
            </a:r>
            <a:r>
              <a:rPr lang="en-US" sz="2000" u="sng" dirty="0" smtClean="0">
                <a:solidFill>
                  <a:srgbClr val="FF0000"/>
                </a:solidFill>
              </a:rPr>
              <a:t>, but</a:t>
            </a:r>
            <a:r>
              <a:rPr lang="en-US" sz="2000" u="sng" dirty="0" smtClean="0"/>
              <a:t> </a:t>
            </a:r>
            <a:r>
              <a:rPr lang="en-US" sz="2000" dirty="0" smtClean="0"/>
              <a:t>they are still quite popular. 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Use commas after introductory words, phrases, and clauses 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Although it only contains 30% meat, </a:t>
            </a:r>
            <a:r>
              <a:rPr lang="en-US" sz="2000" dirty="0" smtClean="0"/>
              <a:t>Taco Bell still advertises its most popular item as a “beef” burrito. 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In addition, </a:t>
            </a:r>
            <a:r>
              <a:rPr lang="en-US" sz="2000" dirty="0" smtClean="0"/>
              <a:t>its “beef” taco includes virtually no actual meat. 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Use commas to separate items in a series </a:t>
            </a:r>
          </a:p>
          <a:p>
            <a:pPr lvl="2"/>
            <a:r>
              <a:rPr lang="en-US" sz="2000" dirty="0" smtClean="0"/>
              <a:t>Other fast food restaurants include </a:t>
            </a:r>
            <a:r>
              <a:rPr lang="en-US" sz="2000" dirty="0" smtClean="0">
                <a:solidFill>
                  <a:srgbClr val="FF0000"/>
                </a:solidFill>
              </a:rPr>
              <a:t>Pop-eyes, McDonalds, KFC, and Dunkin Donuts</a:t>
            </a:r>
            <a:r>
              <a:rPr lang="en-US" sz="2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Use commas with nonrestrictive elements</a:t>
            </a:r>
          </a:p>
          <a:p>
            <a:pPr lvl="2"/>
            <a:r>
              <a:rPr lang="en-US" sz="2000" dirty="0" smtClean="0"/>
              <a:t>The average caloric intake for an adult female</a:t>
            </a:r>
            <a:r>
              <a:rPr lang="en-US" sz="2000" dirty="0" smtClean="0">
                <a:solidFill>
                  <a:srgbClr val="FF0000"/>
                </a:solidFill>
              </a:rPr>
              <a:t>, which is around 2,000 calories per day, </a:t>
            </a:r>
            <a:r>
              <a:rPr lang="en-US" sz="2000" dirty="0" smtClean="0"/>
              <a:t>could easily be ingested in one super-sized meal at a fast food restaurant. 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Use commas with quoted material </a:t>
            </a:r>
          </a:p>
          <a:p>
            <a:pPr lvl="2"/>
            <a:r>
              <a:rPr lang="en-US" sz="2000" dirty="0" smtClean="0"/>
              <a:t>A McDonalds executive recently admitted the company’s role in the obesity epidemic in America by saying</a:t>
            </a:r>
            <a:r>
              <a:rPr lang="en-US" sz="2000" dirty="0" smtClean="0">
                <a:solidFill>
                  <a:srgbClr val="FF0000"/>
                </a:solidFill>
              </a:rPr>
              <a:t>, “McDonalds is investigating ways to help its consumers live healthier lifestyles.”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Use commas with dates, large numbers, addresses (certain everyday material) </a:t>
            </a:r>
            <a:endParaRPr lang="en-US" sz="2400" dirty="0" smtClean="0"/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1,000,000; July 4, 2016; Waco, Texas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 is an essential skill for college students so it should be taught in high school.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first place Americans should not have the right to buy assault rifles. </a:t>
            </a:r>
          </a:p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Richard Branson one of the world’s most successful entrepreneurs and founder of Virgin Airlines has dyslexia.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085909" y="2377440"/>
            <a:ext cx="104502" cy="31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182412" y="4603605"/>
            <a:ext cx="104502" cy="31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44152" y="3521690"/>
            <a:ext cx="104502" cy="31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31791" y="5258181"/>
            <a:ext cx="104502" cy="31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604354" y="4917115"/>
            <a:ext cx="2878112" cy="16935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arrows indicate where commas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136776"/>
            <a:ext cx="10058400" cy="1609344"/>
          </a:xfrm>
        </p:spPr>
        <p:txBody>
          <a:bodyPr/>
          <a:lstStyle/>
          <a:p>
            <a:r>
              <a:rPr lang="en-US" dirty="0" smtClean="0"/>
              <a:t>Grammar 911: </a:t>
            </a:r>
            <a:br>
              <a:rPr lang="en-US" dirty="0" smtClean="0"/>
            </a:br>
            <a:r>
              <a:rPr lang="en-US" dirty="0" smtClean="0"/>
              <a:t>Other punctuation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1633928"/>
            <a:ext cx="11707318" cy="52240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Exclamation points are too informal for academic writing!!!!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Save the exclamation points, </a:t>
            </a:r>
            <a:r>
              <a:rPr lang="en-US" dirty="0" err="1" smtClean="0">
                <a:solidFill>
                  <a:srgbClr val="0070C0"/>
                </a:solidFill>
              </a:rPr>
              <a:t>emojis</a:t>
            </a:r>
            <a:r>
              <a:rPr lang="en-US" dirty="0" smtClean="0">
                <a:solidFill>
                  <a:srgbClr val="0070C0"/>
                </a:solidFill>
              </a:rPr>
              <a:t>, and ALL CAPS for your text messages and Facebook posts; they do have a place in formal, academic writing.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Periods are needed at the end of indirect questions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This sentence needs a period, not a question mark: </a:t>
            </a:r>
            <a:r>
              <a:rPr lang="en-US" dirty="0" smtClean="0">
                <a:solidFill>
                  <a:srgbClr val="FF0000"/>
                </a:solidFill>
              </a:rPr>
              <a:t>After I blew up at my boss, I wondered if I was going to be fired.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Semicolons (;) can help prevent a run-on (see Ch. 43)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Semi-colons (;) should be used between two </a:t>
            </a:r>
            <a:r>
              <a:rPr lang="en-US" i="1" u="sng" dirty="0" smtClean="0">
                <a:solidFill>
                  <a:srgbClr val="0070C0"/>
                </a:solidFill>
              </a:rPr>
              <a:t>complete</a:t>
            </a:r>
            <a:r>
              <a:rPr lang="en-US" dirty="0" smtClean="0">
                <a:solidFill>
                  <a:srgbClr val="0070C0"/>
                </a:solidFill>
              </a:rPr>
              <a:t>, but related thoughts. Without a semicolon, this sentence would be a run-on, but with the semicolon, it’s a nice compound sentence: 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RUN-ON</a:t>
            </a:r>
            <a:r>
              <a:rPr lang="en-US" dirty="0" smtClean="0">
                <a:solidFill>
                  <a:srgbClr val="FF0000"/>
                </a:solidFill>
              </a:rPr>
              <a:t>: The </a:t>
            </a:r>
            <a:r>
              <a:rPr lang="en-US" dirty="0" err="1" smtClean="0">
                <a:solidFill>
                  <a:srgbClr val="FF0000"/>
                </a:solidFill>
              </a:rPr>
              <a:t>vizsla</a:t>
            </a:r>
            <a:r>
              <a:rPr lang="en-US" dirty="0" smtClean="0">
                <a:solidFill>
                  <a:srgbClr val="FF0000"/>
                </a:solidFill>
              </a:rPr>
              <a:t> is a breed of dog that originated in Hungary, it is a very affectionate family dog. 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vizsla</a:t>
            </a:r>
            <a:r>
              <a:rPr lang="en-US" dirty="0">
                <a:solidFill>
                  <a:srgbClr val="FF0000"/>
                </a:solidFill>
              </a:rPr>
              <a:t> is a breed of dog that originated in </a:t>
            </a:r>
            <a:r>
              <a:rPr lang="en-US" dirty="0" smtClean="0">
                <a:solidFill>
                  <a:srgbClr val="FF0000"/>
                </a:solidFill>
              </a:rPr>
              <a:t>Hungary</a:t>
            </a:r>
            <a:r>
              <a:rPr lang="en-US" b="1" dirty="0" smtClean="0">
                <a:solidFill>
                  <a:srgbClr val="FF0000"/>
                </a:solidFill>
              </a:rPr>
              <a:t>;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is a very affectionate family dog.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Colons (:) are your friend (see Ch. 44)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The colon (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:) can be used after an independent clause to introduce an explanation, a short list or a quotation: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 have a lot on my mind today: my father just had a heart attack and my child got in trouble at school.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Dont</a:t>
            </a:r>
            <a:r>
              <a:rPr lang="en-US" dirty="0" smtClean="0"/>
              <a:t> forget the apostrophe (see Ch. 45)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Apostrophes are needed for two reasons: to create contraction or to show possession; they are easy to miss when proofreading, so keep an eye out for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2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Oops! Sentences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SzPct val="115000"/>
              <a:buNone/>
            </a:pPr>
            <a:endParaRPr lang="en-US" sz="2800" dirty="0" smtClean="0"/>
          </a:p>
          <a:p>
            <a:pPr lvl="1">
              <a:buSzPct val="115000"/>
              <a:buFont typeface="Rockwell" panose="02060603020205020403" pitchFamily="18" charset="0"/>
              <a:buChar char="x"/>
            </a:pPr>
            <a:r>
              <a:rPr lang="en-US" sz="2800" dirty="0"/>
              <a:t> </a:t>
            </a:r>
            <a:r>
              <a:rPr lang="en-US" sz="2800" dirty="0" smtClean="0"/>
              <a:t>  All </a:t>
            </a:r>
            <a:r>
              <a:rPr lang="en-US" sz="2800" dirty="0"/>
              <a:t>circus animals are treated unfairly!</a:t>
            </a:r>
            <a:endParaRPr lang="en-US" sz="2800" dirty="0" smtClean="0"/>
          </a:p>
          <a:p>
            <a:pPr lvl="1">
              <a:buSzPct val="115000"/>
              <a:buFont typeface="Rockwell" panose="02060603020205020403" pitchFamily="18" charset="0"/>
              <a:buChar char="x"/>
            </a:pPr>
            <a:r>
              <a:rPr lang="en-US" sz="2800" dirty="0"/>
              <a:t> </a:t>
            </a:r>
            <a:r>
              <a:rPr lang="en-US" sz="2800" dirty="0" smtClean="0"/>
              <a:t>  I wonder what is for dinner? </a:t>
            </a:r>
          </a:p>
          <a:p>
            <a:pPr lvl="1">
              <a:buSzPct val="115000"/>
              <a:buFont typeface="Rockwell" panose="02060603020205020403" pitchFamily="18" charset="0"/>
              <a:buChar char="x"/>
            </a:pPr>
            <a:r>
              <a:rPr lang="en-US" sz="2800" dirty="0"/>
              <a:t> </a:t>
            </a:r>
            <a:r>
              <a:rPr lang="en-US" sz="2800" dirty="0" smtClean="0"/>
              <a:t>  I wish;  I had ordered steak instead of fish for my dinner. </a:t>
            </a:r>
          </a:p>
          <a:p>
            <a:pPr lvl="1">
              <a:buSzPct val="115000"/>
              <a:buFont typeface="Rockwell" panose="02060603020205020403" pitchFamily="18" charset="0"/>
              <a:buChar char="x"/>
            </a:pPr>
            <a:r>
              <a:rPr lang="en-US" sz="2800" dirty="0"/>
              <a:t> </a:t>
            </a:r>
            <a:r>
              <a:rPr lang="en-US" sz="2800" dirty="0" smtClean="0"/>
              <a:t>  I wish: I had ordered steak instead of fish for my dinner. </a:t>
            </a:r>
          </a:p>
          <a:p>
            <a:pPr lvl="1">
              <a:buSzPct val="115000"/>
              <a:buFont typeface="Rockwell" panose="02060603020205020403" pitchFamily="18" charset="0"/>
              <a:buChar char="x"/>
            </a:pPr>
            <a:r>
              <a:rPr lang="en-US" sz="2800" dirty="0"/>
              <a:t> </a:t>
            </a:r>
            <a:r>
              <a:rPr lang="en-US" sz="2800" dirty="0" smtClean="0"/>
              <a:t>  I went to </a:t>
            </a:r>
            <a:r>
              <a:rPr lang="en-US" sz="2800" dirty="0" err="1" smtClean="0"/>
              <a:t>Sarahs</a:t>
            </a:r>
            <a:r>
              <a:rPr lang="en-US" sz="2800" dirty="0" smtClean="0"/>
              <a:t> apartment, but she </a:t>
            </a:r>
            <a:r>
              <a:rPr lang="en-US" sz="2800" dirty="0" err="1" smtClean="0"/>
              <a:t>wasnt</a:t>
            </a:r>
            <a:r>
              <a:rPr lang="en-US" sz="2800" dirty="0" smtClean="0"/>
              <a:t> there. </a:t>
            </a:r>
            <a:endParaRPr lang="en-US" sz="2800" dirty="0" smtClean="0"/>
          </a:p>
          <a:p>
            <a:pPr>
              <a:buSzPct val="115000"/>
              <a:buFont typeface="Rockwell" panose="02060603020205020403" pitchFamily="18" charset="0"/>
              <a:buChar char="x"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8079699" y="614597"/>
            <a:ext cx="3048550" cy="2728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find the mistakes in these sentences?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Fragments (</a:t>
            </a:r>
            <a:r>
              <a:rPr lang="en-US" dirty="0" err="1" smtClean="0"/>
              <a:t>ch</a:t>
            </a:r>
            <a:r>
              <a:rPr lang="en-US" dirty="0" err="1" smtClean="0"/>
              <a:t>.</a:t>
            </a:r>
            <a:r>
              <a:rPr lang="en-US" dirty="0"/>
              <a:t> </a:t>
            </a:r>
            <a:r>
              <a:rPr lang="en-US" dirty="0" smtClean="0"/>
              <a:t>33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fragment is a group of words that begins with a capital letter and ends with an end mark (period or question mark), but </a:t>
            </a:r>
            <a:r>
              <a:rPr lang="en-US" u="sng" dirty="0" smtClean="0"/>
              <a:t>does not express a complete thought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fragment may be an incomplete thought because it’s missing a subject: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Went to the store. </a:t>
            </a:r>
            <a:r>
              <a:rPr lang="en-US" i="1" dirty="0" smtClean="0"/>
              <a:t>(Who?) </a:t>
            </a:r>
          </a:p>
          <a:p>
            <a:r>
              <a:rPr lang="en-US" dirty="0" smtClean="0"/>
              <a:t>A fragment may be an incomplete thought because it’s missing a verb: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The market on the corner. </a:t>
            </a:r>
            <a:r>
              <a:rPr lang="en-US" i="1" dirty="0" smtClean="0"/>
              <a:t>(What about it? What did it do?) </a:t>
            </a:r>
          </a:p>
          <a:p>
            <a:r>
              <a:rPr lang="en-US" dirty="0" smtClean="0"/>
              <a:t>Or a fragment may be an incomplete thought because it is a dependent clause that needs to be attached to a main clause in order to make sense: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Because she needed milk. </a:t>
            </a:r>
            <a:r>
              <a:rPr lang="en-US" i="1" dirty="0" smtClean="0"/>
              <a:t>(Huh? Because why?) </a:t>
            </a:r>
          </a:p>
        </p:txBody>
      </p:sp>
    </p:spTree>
    <p:extLst>
      <p:ext uri="{BB962C8B-B14F-4D97-AF65-F5344CB8AC3E}">
        <p14:creationId xmlns:p14="http://schemas.microsoft.com/office/powerpoint/2010/main" val="31597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911: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41500"/>
            <a:ext cx="10058400" cy="474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fix a fragment, do one of the following: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the missing subject or verb. 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Sue</a:t>
            </a:r>
            <a:r>
              <a:rPr lang="en-US" b="1" dirty="0" smtClean="0">
                <a:solidFill>
                  <a:srgbClr val="C00000"/>
                </a:solidFill>
              </a:rPr>
              <a:t> went to the store.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The market on the corner </a:t>
            </a:r>
            <a:r>
              <a:rPr lang="en-US" b="1" u="sng" dirty="0" smtClean="0">
                <a:solidFill>
                  <a:srgbClr val="C00000"/>
                </a:solidFill>
              </a:rPr>
              <a:t>has</a:t>
            </a:r>
            <a:r>
              <a:rPr lang="en-US" b="1" dirty="0" smtClean="0">
                <a:solidFill>
                  <a:srgbClr val="C00000"/>
                </a:solidFill>
              </a:rPr>
              <a:t> the best prices.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the fragment to the sentence that comes right before it or right after it.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Sue went to the market on the corner. </a:t>
            </a:r>
            <a:r>
              <a:rPr lang="en-US" b="1" u="sng" dirty="0" smtClean="0">
                <a:solidFill>
                  <a:srgbClr val="C00000"/>
                </a:solidFill>
              </a:rPr>
              <a:t>Because it has the best prices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Sue went to the market on the corner because it has the best prices.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Omit the dependent word (subordinating conjunction).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It has the best prices.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0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6313</TotalTime>
  <Words>2595</Words>
  <Application>Microsoft Office PowerPoint</Application>
  <PresentationFormat>Widescreen</PresentationFormat>
  <Paragraphs>197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Rockwell</vt:lpstr>
      <vt:lpstr>Rockwell Condensed</vt:lpstr>
      <vt:lpstr>Wingdings</vt:lpstr>
      <vt:lpstr>Wood Type</vt:lpstr>
      <vt:lpstr>Grammar 911 &amp; Oops! Sentences </vt:lpstr>
      <vt:lpstr>Instructions</vt:lpstr>
      <vt:lpstr>The 10 biggest grammar errors in students’ writing in eng102</vt:lpstr>
      <vt:lpstr>Grammar 911: Commas (Ch. 42)</vt:lpstr>
      <vt:lpstr>Oops! Sentences </vt:lpstr>
      <vt:lpstr>Grammar 911:  Other punctuation mistakes</vt:lpstr>
      <vt:lpstr>Oops! Sentences </vt:lpstr>
      <vt:lpstr>Grammar 911: Fragments (ch. 33) </vt:lpstr>
      <vt:lpstr>Grammar 911: fragments</vt:lpstr>
      <vt:lpstr>Oops! Sentences </vt:lpstr>
      <vt:lpstr>Oops! Sentences -- answers </vt:lpstr>
      <vt:lpstr>Grammar 911: run-ons (Ch. 34) </vt:lpstr>
      <vt:lpstr>Grammar 911: run-ons (ch. 34)</vt:lpstr>
      <vt:lpstr>Oops! Sentences </vt:lpstr>
      <vt:lpstr>Grammar 911: contractions </vt:lpstr>
      <vt:lpstr>Oops! Sentences </vt:lpstr>
      <vt:lpstr>Grammar 911: pronoun reference errors (Ch. 30l)</vt:lpstr>
      <vt:lpstr>Oops! Sentences </vt:lpstr>
      <vt:lpstr>Grammar 911:  Pronoun agreement errors (ch. 31-O)</vt:lpstr>
      <vt:lpstr>Oops! Sentences </vt:lpstr>
      <vt:lpstr>Grammar 911:  person “shift” errors (Ch. 36-B)</vt:lpstr>
      <vt:lpstr>Grammar 911: capitalization errors (Ch. 48) </vt:lpstr>
      <vt:lpstr>Oops! Sentences </vt:lpstr>
      <vt:lpstr>Grammar 911: lack of parallelism (Ch. 39) </vt:lpstr>
      <vt:lpstr>Oops! Sentences </vt:lpstr>
      <vt:lpstr>More resources</vt:lpstr>
    </vt:vector>
  </TitlesOfParts>
  <Company>Salem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911 Oops! Sentences</dc:title>
  <dc:creator>Jennifer Martin</dc:creator>
  <cp:lastModifiedBy>Jennifer Martin</cp:lastModifiedBy>
  <cp:revision>33</cp:revision>
  <dcterms:created xsi:type="dcterms:W3CDTF">2014-10-09T18:50:23Z</dcterms:created>
  <dcterms:modified xsi:type="dcterms:W3CDTF">2016-06-21T01:35:32Z</dcterms:modified>
</cp:coreProperties>
</file>