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B4325-B5BA-4FF2-9287-B7575C435072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1E40C-573F-45F0-B0BE-AF461E35B0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5C75CD-7EA9-473A-A5FF-1E90D79B4FC5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NEARLY ONE MILLION PILGRIMS FACE GRAND MOSQUE DURING SUNSET PRAYERS IN MECCA   © Reuters/CORBIS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B985F0-B7C4-4B19-8BBF-8DE764E8DC62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Dome of the Rock, Jerusalem   © Carmen Redondo/CORBIS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37D93-2118-4868-B765-74061C4C20EA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Interior of the Mosque of Omar   © David Lees/CORBIS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9F009-FBAA-489E-9918-EE3B147C4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056FB2D-9F59-4D6C-A634-F8989FAEFE08}" type="datetimeFigureOut">
              <a:rPr lang="en-US" smtClean="0"/>
              <a:t>11/18/2009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9C8951-7F94-4837-92E2-1781A3114E3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1.wav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0.wav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1.wav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Byzantine, Islamic, and Early Medieval Civilization</a:t>
            </a:r>
          </a:p>
        </p:txBody>
      </p:sp>
      <p:pic>
        <p:nvPicPr>
          <p:cNvPr id="4" name="~PP736.WAV">
            <a:hlinkClick r:id="" action="ppaction://media"/>
          </p:cNvPr>
          <p:cNvPicPr>
            <a:picLocks noRot="1" noChangeAspect="1"/>
          </p:cNvPicPr>
          <p:nvPr>
            <a:wavAudioFile r:embed="rId1" name="~PP736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Muhammad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100" smtClean="0"/>
              <a:t>Muhammad (c. 570–632)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Born in Mecca and orphaned at age 6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Mecca was one of the most prosperous caravan cities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The Kaaba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Muhammed’s early life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Married at 25 to a wealthy widow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He also became a kind of social activist, critical of Meccan materialism, paganism, and the unjust treatment of the poor and needy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He left Mecca for the isolation of the desert, and in 610 he received his first revelation and began to preach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He believed his revelations came directly from God, who spoke to him through the angel Gabriel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smtClean="0"/>
              <a:t>These revelations grew into the Qur’an, which his followers compiled between 650 and 651 </a:t>
            </a:r>
          </a:p>
        </p:txBody>
      </p:sp>
      <p:pic>
        <p:nvPicPr>
          <p:cNvPr id="4" name="~PP522.WAV">
            <a:hlinkClick r:id="" action="ppaction://media"/>
          </p:cNvPr>
          <p:cNvPicPr>
            <a:picLocks noRot="1" noChangeAspect="1"/>
          </p:cNvPicPr>
          <p:nvPr>
            <a:wavAudioFile r:embed="rId1" name="~PP522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grand mosque_UT0067644.jpg</a:t>
            </a:r>
          </a:p>
        </p:txBody>
      </p:sp>
      <p:pic>
        <p:nvPicPr>
          <p:cNvPr id="22531" name="Picture 3" descr="grand mosque_UT00676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315913"/>
            <a:ext cx="9101138" cy="62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080.WAV">
            <a:hlinkClick r:id="" action="ppaction://media"/>
          </p:cNvPr>
          <p:cNvPicPr>
            <a:picLocks noRot="1" noChangeAspect="1"/>
          </p:cNvPicPr>
          <p:nvPr>
            <a:wavAudioFile r:embed="rId1" name="~PP1080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Muhammad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smtClean="0"/>
              <a:t>Muhammad message to all Arabs was to submit to God’s will</a:t>
            </a:r>
          </a:p>
          <a:p>
            <a:pPr lvl="1" eaLnBrk="1" hangingPunct="1"/>
            <a:r>
              <a:rPr lang="en-US" sz="2200" smtClean="0"/>
              <a:t>Islam means “submission to the will of God”</a:t>
            </a:r>
          </a:p>
          <a:p>
            <a:pPr lvl="1" eaLnBrk="1" hangingPunct="1"/>
            <a:r>
              <a:rPr lang="en-US" sz="2200" smtClean="0"/>
              <a:t>There was little that was new in Muhammad’s message</a:t>
            </a:r>
          </a:p>
          <a:p>
            <a:pPr lvl="1" eaLnBrk="1" hangingPunct="1"/>
            <a:r>
              <a:rPr lang="en-US" sz="2200" smtClean="0"/>
              <a:t>The Qur’an recognized Jesus Christ as a prophet but does not view him as God’s equal and eternal son</a:t>
            </a:r>
          </a:p>
          <a:p>
            <a:pPr lvl="1" eaLnBrk="1" hangingPunct="1"/>
            <a:r>
              <a:rPr lang="en-US" sz="2200" smtClean="0"/>
              <a:t>Like Judaism, Islam was a monotheistic and theocratic religion, not a Trinitarian one like Christianity</a:t>
            </a:r>
          </a:p>
        </p:txBody>
      </p:sp>
      <p:pic>
        <p:nvPicPr>
          <p:cNvPr id="4" name="~PP3142.WAV">
            <a:hlinkClick r:id="" action="ppaction://media"/>
          </p:cNvPr>
          <p:cNvPicPr>
            <a:picLocks noRot="1" noChangeAspect="1"/>
          </p:cNvPicPr>
          <p:nvPr>
            <a:wavAudioFile r:embed="rId1" name="~PP3142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Muhammad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smtClean="0"/>
              <a:t>The basic beliefs of Muhammad’s religion are</a:t>
            </a:r>
          </a:p>
          <a:p>
            <a:pPr lvl="1" eaLnBrk="1" hangingPunct="1"/>
            <a:r>
              <a:rPr lang="en-US" sz="2200" smtClean="0"/>
              <a:t>God is good and omnipotent</a:t>
            </a:r>
          </a:p>
          <a:p>
            <a:pPr lvl="1" eaLnBrk="1" hangingPunct="1"/>
            <a:r>
              <a:rPr lang="en-US" sz="2200" smtClean="0"/>
              <a:t>God will judge all men on the last day</a:t>
            </a:r>
          </a:p>
          <a:p>
            <a:pPr lvl="1" eaLnBrk="1" hangingPunct="1"/>
            <a:r>
              <a:rPr lang="en-US" sz="2200" smtClean="0"/>
              <a:t>Men should thank God for making the world as it is</a:t>
            </a:r>
          </a:p>
          <a:p>
            <a:pPr lvl="1" eaLnBrk="1" hangingPunct="1"/>
            <a:r>
              <a:rPr lang="en-US" sz="2200" smtClean="0"/>
              <a:t>God expects men to be generous with their wealth</a:t>
            </a:r>
          </a:p>
          <a:p>
            <a:pPr lvl="1" eaLnBrk="1" hangingPunct="1"/>
            <a:r>
              <a:rPr lang="en-US" sz="2200" smtClean="0"/>
              <a:t>Muhammad was a prophet sent by God to teach men and warn them of the last judgment</a:t>
            </a:r>
          </a:p>
        </p:txBody>
      </p:sp>
      <p:pic>
        <p:nvPicPr>
          <p:cNvPr id="4" name="~PP99.WAV">
            <a:hlinkClick r:id="" action="ppaction://media"/>
          </p:cNvPr>
          <p:cNvPicPr>
            <a:picLocks noRot="1" noChangeAspect="1"/>
          </p:cNvPicPr>
          <p:nvPr>
            <a:wavAudioFile r:embed="rId1" name="~PP99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Muhammad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smtClean="0"/>
              <a:t>Muhammad’s religion grew as a result of the social and economic conditions of Mecca itself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smtClean="0"/>
              <a:t>For Muhammad, there were also five obligations, which were essential to his faith: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smtClean="0"/>
              <a:t>The profession of faith—there is no God but Allah and Muhammad was the last prophet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smtClean="0"/>
              <a:t>Prayers had to be uttered five times daily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smtClean="0"/>
              <a:t>The giving of alms, or charity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smtClean="0"/>
              <a:t>Fasting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smtClean="0"/>
              <a:t>The pilgrimage to Mecca</a:t>
            </a:r>
          </a:p>
        </p:txBody>
      </p:sp>
      <p:pic>
        <p:nvPicPr>
          <p:cNvPr id="4" name="~PP2029.WAV">
            <a:hlinkClick r:id="" action="ppaction://media"/>
          </p:cNvPr>
          <p:cNvPicPr>
            <a:picLocks noRot="1" noChangeAspect="1"/>
          </p:cNvPicPr>
          <p:nvPr>
            <a:wavAudioFile r:embed="rId1" name="~PP2029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Muhammad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100" smtClean="0"/>
              <a:t>Muhammad met with disappointment as he preached his religion at Mecca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smtClean="0"/>
              <a:t>He left for the northern city of Medina in the year 622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smtClean="0"/>
              <a:t>The journey to Medina—the hegira (the breaking of former ties)—became the true foundation of the Islamic faith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smtClean="0"/>
              <a:t>After settling in Medina, his followers began to attack the caravans on their way to and from Mecca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smtClean="0"/>
              <a:t>By 624, his army was powerful enough to conquer Mecca</a:t>
            </a:r>
          </a:p>
          <a:p>
            <a:pPr eaLnBrk="1" hangingPunct="1">
              <a:lnSpc>
                <a:spcPct val="80000"/>
              </a:lnSpc>
            </a:pPr>
            <a:r>
              <a:rPr lang="en-US" sz="2100" smtClean="0"/>
              <a:t>Muhammad died in 632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Muhammad never named a successor, and so after his death, some of his followers selected Abu Bakr, a wealthy merchant and Muhammad’s father-in-law, as caliph, or temporal leader </a:t>
            </a:r>
          </a:p>
        </p:txBody>
      </p:sp>
      <p:pic>
        <p:nvPicPr>
          <p:cNvPr id="4" name="~PP1691.WAV">
            <a:hlinkClick r:id="" action="ppaction://media"/>
          </p:cNvPr>
          <p:cNvPicPr>
            <a:picLocks noRot="1" noChangeAspect="1"/>
          </p:cNvPicPr>
          <p:nvPr>
            <a:wavAudioFile r:embed="rId1" name="~PP1691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jerusalem dome_EG002250.jpg</a:t>
            </a:r>
          </a:p>
        </p:txBody>
      </p:sp>
      <p:pic>
        <p:nvPicPr>
          <p:cNvPr id="27651" name="Picture 3" descr="jerusalem dome_EG002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450850"/>
            <a:ext cx="9101138" cy="595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343.WAV">
            <a:hlinkClick r:id="" action="ppaction://media"/>
          </p:cNvPr>
          <p:cNvPicPr>
            <a:picLocks noRot="1" noChangeAspect="1"/>
          </p:cNvPicPr>
          <p:nvPr>
            <a:wavAudioFile r:embed="rId1" name="~PP2343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3159125" cy="1216025"/>
          </a:xfrm>
        </p:spPr>
        <p:txBody>
          <a:bodyPr/>
          <a:lstStyle/>
          <a:p>
            <a:pPr eaLnBrk="1" hangingPunct="1"/>
            <a:r>
              <a:rPr lang="en-US" sz="3400" smtClean="0"/>
              <a:t>Mosque of Omar</a:t>
            </a:r>
          </a:p>
        </p:txBody>
      </p:sp>
      <p:pic>
        <p:nvPicPr>
          <p:cNvPr id="28675" name="Picture 3" descr="mosque of omar_DL001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300" y="0"/>
            <a:ext cx="5346700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999.WAV">
            <a:hlinkClick r:id="" action="ppaction://media"/>
          </p:cNvPr>
          <p:cNvPicPr>
            <a:picLocks noRot="1" noChangeAspect="1"/>
          </p:cNvPicPr>
          <p:nvPr>
            <a:wavAudioFile r:embed="rId1" name="~PP3999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Muhammad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smtClean="0"/>
              <a:t>In the early seventh century, Muhammad took up the Arab custom of making raids against their enemies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The Qur’an called these raids the jihad (striving in the way of the Lord)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Beginning in 636, the Muslims defeated the Byzantine army, Syria, the entire Persian empire, Egypt, North Africa, and Spain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The Battle of Tours (732)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100" smtClean="0"/>
              <a:t>Ends expansion of Islam west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8-9</a:t>
            </a:r>
            <a:r>
              <a:rPr lang="en-US" sz="2600" baseline="30000" smtClean="0"/>
              <a:t>th</a:t>
            </a:r>
            <a:r>
              <a:rPr lang="en-US" sz="2600" smtClean="0"/>
              <a:t> centuries was a golden age as Arabic, Byzantine, Persian, and Indian cultural traditions were integrated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Saved western civilization</a:t>
            </a:r>
          </a:p>
        </p:txBody>
      </p:sp>
      <p:pic>
        <p:nvPicPr>
          <p:cNvPr id="4" name="~PP3320.WAV">
            <a:hlinkClick r:id="" action="ppaction://media"/>
          </p:cNvPr>
          <p:cNvPicPr>
            <a:picLocks noRot="1" noChangeAspect="1"/>
          </p:cNvPicPr>
          <p:nvPr>
            <a:wavAudioFile r:embed="rId1" name="~PP3320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Islam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err="1" smtClean="0"/>
              <a:t>Muhammed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The impact of early Islamic civilization on Europe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Economics</a:t>
            </a:r>
          </a:p>
          <a:p>
            <a:pPr lvl="2">
              <a:defRPr/>
            </a:pPr>
            <a:r>
              <a:rPr lang="en-US" dirty="0" smtClean="0">
                <a:ea typeface="+mn-ea"/>
              </a:rPr>
              <a:t>Trade, </a:t>
            </a:r>
            <a:r>
              <a:rPr lang="en-US" dirty="0" err="1" smtClean="0">
                <a:ea typeface="+mn-ea"/>
              </a:rPr>
              <a:t>carravans</a:t>
            </a:r>
            <a:endParaRPr lang="en-US" dirty="0" smtClean="0">
              <a:ea typeface="+mn-ea"/>
            </a:endParaRPr>
          </a:p>
          <a:p>
            <a:pPr lvl="2">
              <a:defRPr/>
            </a:pPr>
            <a:r>
              <a:rPr lang="en-US" sz="2600" dirty="0" smtClean="0">
                <a:ea typeface="+mn-ea"/>
              </a:rPr>
              <a:t>Baghdad: glassware, jewelry, pottery, silks</a:t>
            </a:r>
          </a:p>
          <a:p>
            <a:pPr lvl="2">
              <a:defRPr/>
            </a:pPr>
            <a:r>
              <a:rPr lang="en-US" sz="2500" dirty="0" smtClean="0">
                <a:ea typeface="+mn-ea"/>
              </a:rPr>
              <a:t>Morocco and Spain: leather- working</a:t>
            </a:r>
          </a:p>
          <a:p>
            <a:pPr lvl="2">
              <a:defRPr/>
            </a:pPr>
            <a:r>
              <a:rPr lang="en-US" sz="2500" dirty="0" smtClean="0">
                <a:ea typeface="+mn-ea"/>
              </a:rPr>
              <a:t>Toledo: swords</a:t>
            </a:r>
          </a:p>
          <a:p>
            <a:pPr lvl="2">
              <a:defRPr/>
            </a:pPr>
            <a:r>
              <a:rPr lang="en-US" sz="2500" dirty="0" smtClean="0">
                <a:ea typeface="+mn-ea"/>
              </a:rPr>
              <a:t>Paper</a:t>
            </a: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ea typeface="+mn-ea"/>
              </a:rPr>
              <a:t>Technology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New vocabulary: traffic, alcohol, muslin, orange, lemon, sugar, musk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Greek philosophical and scientific knowledge</a:t>
            </a:r>
          </a:p>
          <a:p>
            <a:pPr lvl="2">
              <a:defRPr/>
            </a:pPr>
            <a:r>
              <a:rPr lang="en-US" sz="2600" dirty="0" smtClean="0">
                <a:ea typeface="+mn-ea"/>
              </a:rPr>
              <a:t>Astrology as applied science</a:t>
            </a:r>
          </a:p>
          <a:p>
            <a:pPr lvl="2">
              <a:defRPr/>
            </a:pPr>
            <a:r>
              <a:rPr lang="en-US" sz="2600" dirty="0" smtClean="0">
                <a:ea typeface="+mn-ea"/>
              </a:rPr>
              <a:t>Astronomy</a:t>
            </a:r>
          </a:p>
          <a:p>
            <a:pPr lvl="2">
              <a:defRPr/>
            </a:pPr>
            <a:r>
              <a:rPr lang="en-US" sz="2600" dirty="0" smtClean="0">
                <a:ea typeface="+mn-ea"/>
              </a:rPr>
              <a:t>Cancer and medicines, hospitals</a:t>
            </a:r>
          </a:p>
          <a:p>
            <a:pPr lvl="2">
              <a:defRPr/>
            </a:pPr>
            <a:r>
              <a:rPr lang="en-US" sz="2600" dirty="0" smtClean="0">
                <a:ea typeface="+mn-ea"/>
              </a:rPr>
              <a:t>Optics</a:t>
            </a:r>
            <a:r>
              <a:rPr lang="en-US" sz="2600" smtClean="0">
                <a:ea typeface="+mn-ea"/>
              </a:rPr>
              <a:t>, alchemy</a:t>
            </a:r>
            <a:endParaRPr lang="en-US" sz="2600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ea typeface="+mn-ea"/>
              </a:rPr>
              <a:t>Preservation and interpretation of the works of Aristotle</a:t>
            </a:r>
            <a:endParaRPr lang="en-US" dirty="0"/>
          </a:p>
        </p:txBody>
      </p:sp>
      <p:pic>
        <p:nvPicPr>
          <p:cNvPr id="4" name="~PP1947.WAV">
            <a:hlinkClick r:id="" action="ppaction://media"/>
          </p:cNvPr>
          <p:cNvPicPr>
            <a:picLocks noRot="1" noChangeAspect="1"/>
          </p:cNvPicPr>
          <p:nvPr>
            <a:wavAudioFile r:embed="rId1" name="~PP1947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Objectives</a:t>
            </a:r>
            <a:r>
              <a:rPr lang="en-US" dirty="0" smtClean="0"/>
              <a:t> </a:t>
            </a:r>
            <a:r>
              <a:rPr lang="en-US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show that Byzantine and Islamic civilizations flourished while the </a:t>
            </a:r>
            <a:r>
              <a:rPr lang="en-US" dirty="0" smtClean="0"/>
              <a:t>West </a:t>
            </a:r>
            <a:r>
              <a:rPr lang="en-US" dirty="0"/>
              <a:t>was recovering from the fall of Rome</a:t>
            </a:r>
          </a:p>
          <a:p>
            <a:r>
              <a:rPr lang="en-US" dirty="0" smtClean="0"/>
              <a:t>To </a:t>
            </a:r>
            <a:r>
              <a:rPr lang="en-US" dirty="0"/>
              <a:t>demonstrate the importance of religion to the varied worlds of Late </a:t>
            </a:r>
            <a:r>
              <a:rPr lang="en-US" dirty="0" smtClean="0"/>
              <a:t>Antiquity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suggest that with Charlemagne, the idea of Europe was </a:t>
            </a:r>
            <a:r>
              <a:rPr lang="en-US" dirty="0" smtClean="0"/>
              <a:t>born</a:t>
            </a:r>
            <a:endParaRPr lang="en-US" dirty="0"/>
          </a:p>
        </p:txBody>
      </p:sp>
      <p:pic>
        <p:nvPicPr>
          <p:cNvPr id="4" name="~PP394.WAV">
            <a:hlinkClick r:id="" action="ppaction://media"/>
          </p:cNvPr>
          <p:cNvPicPr>
            <a:picLocks noRot="1" noChangeAspect="1"/>
          </p:cNvPicPr>
          <p:nvPr>
            <a:wavAudioFile r:embed="rId1" name="~PP394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Map_07.01.jpg</a:t>
            </a:r>
          </a:p>
        </p:txBody>
      </p:sp>
      <p:pic>
        <p:nvPicPr>
          <p:cNvPr id="31747" name="Picture 3" descr="Map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261938"/>
            <a:ext cx="914082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157.WAV">
            <a:hlinkClick r:id="" action="ppaction://media"/>
          </p:cNvPr>
          <p:cNvPicPr>
            <a:picLocks noRot="1" noChangeAspect="1"/>
          </p:cNvPicPr>
          <p:nvPr>
            <a:wavAudioFile r:embed="rId1" name="~PP3157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Islamic Tile</a:t>
            </a:r>
          </a:p>
        </p:txBody>
      </p:sp>
      <p:pic>
        <p:nvPicPr>
          <p:cNvPr id="32771" name="Picture 6" descr="islamic tile_WF0039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1752600"/>
            <a:ext cx="3352800" cy="5105400"/>
          </a:xfrm>
          <a:noFill/>
        </p:spPr>
      </p:pic>
      <p:pic>
        <p:nvPicPr>
          <p:cNvPr id="4" name="~PP1556.WAV">
            <a:hlinkClick r:id="" action="ppaction://media"/>
          </p:cNvPr>
          <p:cNvPicPr>
            <a:picLocks noRot="1" noChangeAspect="1"/>
          </p:cNvPicPr>
          <p:nvPr>
            <a:wavAudioFile r:embed="rId1" name="~PP1556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b="1" smtClean="0"/>
              <a:t>The Early Middle Ages in Europe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Dark Ages</a:t>
            </a:r>
          </a:p>
          <a:p>
            <a:pPr eaLnBrk="1" hangingPunct="1"/>
            <a:r>
              <a:rPr lang="en-US" smtClean="0"/>
              <a:t>People became more closely attached to the land because their survival depended upon it</a:t>
            </a:r>
          </a:p>
          <a:p>
            <a:pPr eaLnBrk="1" hangingPunct="1"/>
            <a:r>
              <a:rPr lang="en-US" smtClean="0"/>
              <a:t>Scholars</a:t>
            </a:r>
          </a:p>
          <a:p>
            <a:pPr lvl="1" eaLnBrk="1" hangingPunct="1"/>
            <a:r>
              <a:rPr lang="en-US" smtClean="0"/>
              <a:t>They were trying to create a Christian culture that combined the Greco-Roman tradition with a faith in Christianity and support of the church </a:t>
            </a:r>
          </a:p>
        </p:txBody>
      </p:sp>
      <p:pic>
        <p:nvPicPr>
          <p:cNvPr id="4" name="~PP1911.WAV">
            <a:hlinkClick r:id="" action="ppaction://media"/>
          </p:cNvPr>
          <p:cNvPicPr>
            <a:picLocks noRot="1" noChangeAspect="1"/>
          </p:cNvPicPr>
          <p:nvPr>
            <a:wavAudioFile r:embed="rId1" name="~PP1911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Boethius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smtClean="0"/>
              <a:t>Boethius (c. 475–524)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smtClean="0"/>
              <a:t>A Roman statesman and philosopher descended from a prominent senatorial family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smtClean="0"/>
              <a:t>He studied philosophy, mathematics, and poetry at Plato’s Academy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smtClean="0"/>
              <a:t>In 510, Boethius was appointed consul and “Master of Offices.”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smtClean="0"/>
              <a:t>In 522 he was arrested, condemned, and sent into exile to await execution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smtClean="0"/>
              <a:t>Boethius wrote a short book called The Consolation of Philosophy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400" smtClean="0"/>
              <a:t>Classical humanism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smtClean="0"/>
              <a:t>Boethius exerted a major influence in Western intellectual life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smtClean="0"/>
              <a:t>Virtually all of what Europe knew about Aristotle came from Boethius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smtClean="0"/>
              <a:t>Euclidean geometry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smtClean="0"/>
              <a:t>In 524, Theodoric confirmed his sentence and Boethius was bludgeoned to death</a:t>
            </a:r>
          </a:p>
          <a:p>
            <a:pPr eaLnBrk="1" hangingPunct="1">
              <a:lnSpc>
                <a:spcPct val="80000"/>
              </a:lnSpc>
            </a:pPr>
            <a:r>
              <a:rPr lang="en-US" sz="1900" smtClean="0"/>
              <a:t>Cassiodoris (c. 485–c. 580), Gregory of Tours (538–c. 5 94), and Isidore of Seville (c. 560–636) all helped to keep classical scholarship alive </a:t>
            </a:r>
          </a:p>
        </p:txBody>
      </p:sp>
      <p:pic>
        <p:nvPicPr>
          <p:cNvPr id="4" name="~PP3323.WAV">
            <a:hlinkClick r:id="" action="ppaction://media"/>
          </p:cNvPr>
          <p:cNvPicPr>
            <a:picLocks noRot="1" noChangeAspect="1"/>
          </p:cNvPicPr>
          <p:nvPr>
            <a:wavAudioFile r:embed="rId1" name="~PP3323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Kingdom of the Franks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kingdoms</a:t>
            </a:r>
          </a:p>
          <a:p>
            <a:r>
              <a:rPr lang="en-US" dirty="0" smtClean="0"/>
              <a:t>Church </a:t>
            </a:r>
            <a:r>
              <a:rPr lang="en-US" dirty="0"/>
              <a:t>was controlled by members of the educated elite who provided the bureaucrats and administrative officials </a:t>
            </a:r>
            <a:endParaRPr lang="en-US" dirty="0" smtClean="0"/>
          </a:p>
          <a:p>
            <a:r>
              <a:rPr lang="en-US" dirty="0"/>
              <a:t>Frankish king Clovis (465–511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Expansion</a:t>
            </a:r>
          </a:p>
          <a:p>
            <a:pPr lvl="1"/>
            <a:r>
              <a:rPr lang="en-US" dirty="0" smtClean="0"/>
              <a:t>Conversion </a:t>
            </a:r>
            <a:r>
              <a:rPr lang="en-US" dirty="0"/>
              <a:t>to </a:t>
            </a:r>
            <a:r>
              <a:rPr lang="en-US" dirty="0" smtClean="0"/>
              <a:t>Christianity</a:t>
            </a:r>
          </a:p>
          <a:p>
            <a:pPr lvl="1"/>
            <a:r>
              <a:rPr lang="en-US" dirty="0" smtClean="0"/>
              <a:t>Holy wars</a:t>
            </a:r>
          </a:p>
          <a:p>
            <a:pPr lvl="1"/>
            <a:r>
              <a:rPr lang="en-US" dirty="0" smtClean="0"/>
              <a:t>Civil Wars</a:t>
            </a:r>
            <a:endParaRPr lang="en-US" dirty="0"/>
          </a:p>
        </p:txBody>
      </p:sp>
      <p:pic>
        <p:nvPicPr>
          <p:cNvPr id="4" name="~PP2771.WAV">
            <a:hlinkClick r:id="" action="ppaction://media"/>
          </p:cNvPr>
          <p:cNvPicPr>
            <a:picLocks noRot="1" noChangeAspect="1"/>
          </p:cNvPicPr>
          <p:nvPr>
            <a:wavAudioFile r:embed="rId1" name="~PP2771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Charlemagne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Charlemagne (742–814) </a:t>
            </a:r>
            <a:endParaRPr lang="en-US" dirty="0" smtClean="0"/>
          </a:p>
          <a:p>
            <a:pPr lvl="1"/>
            <a:r>
              <a:rPr lang="en-US" dirty="0" smtClean="0"/>
              <a:t>Europe born</a:t>
            </a:r>
          </a:p>
          <a:p>
            <a:pPr lvl="1"/>
            <a:r>
              <a:rPr lang="en-US" dirty="0" smtClean="0"/>
              <a:t>Stability </a:t>
            </a:r>
            <a:r>
              <a:rPr lang="en-US" dirty="0"/>
              <a:t>based on three elements: the Roman past, the Germanic way of life, and </a:t>
            </a:r>
            <a:r>
              <a:rPr lang="en-US" dirty="0" smtClean="0"/>
              <a:t>Christianity</a:t>
            </a:r>
          </a:p>
          <a:p>
            <a:r>
              <a:rPr lang="en-US" dirty="0"/>
              <a:t>Frankish society was entirely rural and was composed of three classes or </a:t>
            </a:r>
            <a:r>
              <a:rPr lang="en-US" dirty="0" smtClean="0"/>
              <a:t>orders</a:t>
            </a:r>
          </a:p>
          <a:p>
            <a:pPr lvl="1"/>
            <a:r>
              <a:rPr lang="en-US" dirty="0"/>
              <a:t>the peasants—those who work</a:t>
            </a:r>
            <a:r>
              <a:rPr lang="en-US" dirty="0" smtClean="0"/>
              <a:t> </a:t>
            </a:r>
            <a:r>
              <a:rPr lang="en-US" dirty="0"/>
              <a:t> </a:t>
            </a:r>
            <a:endParaRPr lang="en-US" dirty="0" smtClean="0"/>
          </a:p>
          <a:p>
            <a:pPr lvl="2"/>
            <a:r>
              <a:rPr lang="en-US" dirty="0"/>
              <a:t>poverty and </a:t>
            </a:r>
            <a:r>
              <a:rPr lang="en-US" dirty="0" smtClean="0"/>
              <a:t>hardship</a:t>
            </a:r>
          </a:p>
          <a:p>
            <a:pPr lvl="2"/>
            <a:r>
              <a:rPr lang="en-US" dirty="0"/>
              <a:t>illiterate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nobility—those who fight</a:t>
            </a:r>
            <a:r>
              <a:rPr lang="en-US" dirty="0" smtClean="0"/>
              <a:t> </a:t>
            </a:r>
            <a:r>
              <a:rPr lang="en-US" dirty="0"/>
              <a:t> </a:t>
            </a:r>
            <a:endParaRPr lang="en-US" dirty="0" smtClean="0"/>
          </a:p>
          <a:p>
            <a:pPr lvl="2"/>
            <a:r>
              <a:rPr lang="en-US" dirty="0" smtClean="0"/>
              <a:t>Slightly better</a:t>
            </a:r>
          </a:p>
          <a:p>
            <a:pPr lvl="2"/>
            <a:r>
              <a:rPr lang="en-US" dirty="0"/>
              <a:t>illiterate and </a:t>
            </a:r>
            <a:r>
              <a:rPr lang="en-US" dirty="0" smtClean="0"/>
              <a:t>crude</a:t>
            </a:r>
          </a:p>
          <a:p>
            <a:pPr lvl="2"/>
            <a:r>
              <a:rPr lang="en-US" dirty="0"/>
              <a:t>fighting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clergy—those who </a:t>
            </a:r>
            <a:r>
              <a:rPr lang="en-US" dirty="0" smtClean="0"/>
              <a:t>pray</a:t>
            </a:r>
          </a:p>
          <a:p>
            <a:pPr lvl="2"/>
            <a:r>
              <a:rPr lang="en-US" dirty="0"/>
              <a:t>most educated 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~PP3362.WAV">
            <a:hlinkClick r:id="" action="ppaction://media"/>
          </p:cNvPr>
          <p:cNvPicPr>
            <a:picLocks noRot="1" noChangeAspect="1"/>
          </p:cNvPicPr>
          <p:nvPr>
            <a:wavAudioFile r:embed="rId1" name="~PP3362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Charlemagne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When Charlemagne took the throne in 771, he immediately implemented two policies</a:t>
            </a:r>
          </a:p>
          <a:p>
            <a:pPr lvl="1"/>
            <a:r>
              <a:rPr lang="en-US" dirty="0" smtClean="0"/>
              <a:t>Expansion</a:t>
            </a:r>
          </a:p>
          <a:p>
            <a:pPr lvl="1"/>
            <a:r>
              <a:rPr lang="en-US" dirty="0" smtClean="0"/>
              <a:t>religious</a:t>
            </a:r>
          </a:p>
        </p:txBody>
      </p:sp>
      <p:pic>
        <p:nvPicPr>
          <p:cNvPr id="4" name="~PP3288.WAV">
            <a:hlinkClick r:id="" action="ppaction://media"/>
          </p:cNvPr>
          <p:cNvPicPr>
            <a:picLocks noRot="1" noChangeAspect="1"/>
          </p:cNvPicPr>
          <p:nvPr>
            <a:wavAudioFile r:embed="rId1" name="~PP3288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Map_07.02.jpg</a:t>
            </a:r>
          </a:p>
        </p:txBody>
      </p:sp>
      <p:pic>
        <p:nvPicPr>
          <p:cNvPr id="40963" name="Picture 3" descr="Map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1588"/>
            <a:ext cx="912812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808.WAV">
            <a:hlinkClick r:id="" action="ppaction://media"/>
          </p:cNvPr>
          <p:cNvPicPr>
            <a:picLocks noRot="1" noChangeAspect="1"/>
          </p:cNvPicPr>
          <p:nvPr>
            <a:wavAudioFile r:embed="rId1" name="~PP1808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Charlemagne and Pope Leo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Charlemagne crowned on Christmas Day, 800</a:t>
            </a:r>
          </a:p>
          <a:p>
            <a:pPr lvl="1"/>
            <a:r>
              <a:rPr lang="en-US" dirty="0" smtClean="0"/>
              <a:t>Who crowns kings?</a:t>
            </a:r>
          </a:p>
          <a:p>
            <a:r>
              <a:rPr lang="en-US" dirty="0" smtClean="0"/>
              <a:t>Charlemagne's rule</a:t>
            </a:r>
          </a:p>
          <a:p>
            <a:pPr lvl="1"/>
            <a:r>
              <a:rPr lang="en-US" dirty="0"/>
              <a:t>He divided his kingdom into several hundred counties or administrative </a:t>
            </a:r>
            <a:r>
              <a:rPr lang="en-US" dirty="0" smtClean="0"/>
              <a:t>units</a:t>
            </a:r>
          </a:p>
          <a:p>
            <a:pPr lvl="1"/>
            <a:r>
              <a:rPr lang="en-US" dirty="0"/>
              <a:t>There was no fixed </a:t>
            </a:r>
            <a:r>
              <a:rPr lang="en-US" dirty="0" smtClean="0"/>
              <a:t>capital</a:t>
            </a:r>
          </a:p>
          <a:p>
            <a:pPr lvl="1"/>
            <a:r>
              <a:rPr lang="en-US" dirty="0" smtClean="0"/>
              <a:t>Standardized </a:t>
            </a:r>
            <a:r>
              <a:rPr lang="en-US" dirty="0"/>
              <a:t>the minting of coins </a:t>
            </a:r>
            <a:endParaRPr lang="en-US" dirty="0" smtClean="0"/>
          </a:p>
          <a:p>
            <a:pPr lvl="1"/>
            <a:r>
              <a:rPr lang="en-US" dirty="0" smtClean="0"/>
              <a:t>Expanded trade</a:t>
            </a:r>
            <a:endParaRPr lang="en-US" dirty="0"/>
          </a:p>
        </p:txBody>
      </p:sp>
      <p:pic>
        <p:nvPicPr>
          <p:cNvPr id="4" name="~PP3303.WAV">
            <a:hlinkClick r:id="" action="ppaction://media"/>
          </p:cNvPr>
          <p:cNvPicPr>
            <a:picLocks noRot="1" noChangeAspect="1"/>
          </p:cNvPicPr>
          <p:nvPr>
            <a:wavAudioFile r:embed="rId1" name="~PP3303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Revival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Charlemagne’s and Education</a:t>
            </a:r>
          </a:p>
          <a:p>
            <a:pPr lvl="1"/>
            <a:r>
              <a:rPr lang="en-US" dirty="0" smtClean="0"/>
              <a:t>Errors in translation</a:t>
            </a:r>
          </a:p>
          <a:p>
            <a:pPr lvl="1"/>
            <a:r>
              <a:rPr lang="en-US" dirty="0"/>
              <a:t>Charlemagne could not find one good copy of the Bible, nor a complete text of the Benedictine </a:t>
            </a:r>
            <a:r>
              <a:rPr lang="en-US" dirty="0" smtClean="0"/>
              <a:t>Rule</a:t>
            </a:r>
          </a:p>
          <a:p>
            <a:pPr lvl="1"/>
            <a:r>
              <a:rPr lang="en-US" dirty="0"/>
              <a:t>Charlemagne was devoted to new ideas and to </a:t>
            </a:r>
            <a:r>
              <a:rPr lang="en-US" dirty="0" smtClean="0"/>
              <a:t>learning</a:t>
            </a:r>
          </a:p>
          <a:p>
            <a:pPr lvl="2"/>
            <a:r>
              <a:rPr lang="en-US" dirty="0"/>
              <a:t>He studied Latin, Greek, rhetoric, logic, and </a:t>
            </a:r>
            <a:r>
              <a:rPr lang="en-US" dirty="0" smtClean="0"/>
              <a:t>astronomy</a:t>
            </a:r>
          </a:p>
          <a:p>
            <a:r>
              <a:rPr lang="en-US" dirty="0"/>
              <a:t>Alcuin of York (c. 735–804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the seven liberal </a:t>
            </a:r>
            <a:r>
              <a:rPr lang="en-US" dirty="0" smtClean="0"/>
              <a:t>arts</a:t>
            </a:r>
          </a:p>
          <a:p>
            <a:pPr lvl="2"/>
            <a:r>
              <a:rPr lang="en-US" dirty="0"/>
              <a:t>the </a:t>
            </a:r>
            <a:r>
              <a:rPr lang="en-US" dirty="0" err="1"/>
              <a:t>trivium</a:t>
            </a:r>
            <a:r>
              <a:rPr lang="en-US" dirty="0"/>
              <a:t>: grammar (how to write), rhetoric (how to speak), and logic </a:t>
            </a:r>
            <a:r>
              <a:rPr lang="en-US" dirty="0" smtClean="0"/>
              <a:t>(</a:t>
            </a:r>
            <a:r>
              <a:rPr lang="en-US" dirty="0"/>
              <a:t>how to </a:t>
            </a:r>
            <a:r>
              <a:rPr lang="en-US" dirty="0" smtClean="0"/>
              <a:t>think)</a:t>
            </a:r>
          </a:p>
          <a:p>
            <a:pPr lvl="2"/>
            <a:r>
              <a:rPr lang="en-US" dirty="0" smtClean="0"/>
              <a:t>the </a:t>
            </a:r>
            <a:r>
              <a:rPr lang="en-US" dirty="0" err="1"/>
              <a:t>quadrivium</a:t>
            </a:r>
            <a:r>
              <a:rPr lang="en-US" dirty="0"/>
              <a:t>: geometry, arithmetic, astronomy, and music</a:t>
            </a:r>
          </a:p>
          <a:p>
            <a:pPr lvl="2"/>
            <a:endParaRPr lang="en-US" dirty="0"/>
          </a:p>
        </p:txBody>
      </p:sp>
      <p:pic>
        <p:nvPicPr>
          <p:cNvPr id="4" name="~PP2655.WAV">
            <a:hlinkClick r:id="" action="ppaction://media"/>
          </p:cNvPr>
          <p:cNvPicPr>
            <a:picLocks noRot="1" noChangeAspect="1"/>
          </p:cNvPicPr>
          <p:nvPr>
            <a:wavAudioFile r:embed="rId1" name="~PP2655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Periodization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distinctive western European culture began to </a:t>
            </a:r>
            <a:r>
              <a:rPr lang="en-US" dirty="0" smtClean="0"/>
              <a:t>emerge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unique blending of three distinct </a:t>
            </a:r>
            <a:r>
              <a:rPr lang="en-US" dirty="0" smtClean="0"/>
              <a:t>traditions</a:t>
            </a:r>
          </a:p>
          <a:p>
            <a:pPr lvl="2"/>
            <a:r>
              <a:rPr lang="en-US" dirty="0"/>
              <a:t>the Greco-Roman </a:t>
            </a:r>
            <a:r>
              <a:rPr lang="en-US" dirty="0" smtClean="0"/>
              <a:t>tradition</a:t>
            </a:r>
          </a:p>
          <a:p>
            <a:pPr lvl="2"/>
            <a:r>
              <a:rPr lang="en-US" dirty="0"/>
              <a:t>the Judeo-Christian </a:t>
            </a:r>
            <a:r>
              <a:rPr lang="en-US" dirty="0" smtClean="0"/>
              <a:t>tradition</a:t>
            </a:r>
          </a:p>
          <a:p>
            <a:pPr lvl="2"/>
            <a:r>
              <a:rPr lang="en-US" dirty="0"/>
              <a:t>Germanic </a:t>
            </a:r>
            <a:r>
              <a:rPr lang="en-US" dirty="0" smtClean="0"/>
              <a:t>custom</a:t>
            </a:r>
          </a:p>
          <a:p>
            <a:r>
              <a:rPr lang="en-US" dirty="0" smtClean="0"/>
              <a:t>Imperial </a:t>
            </a:r>
            <a:r>
              <a:rPr lang="en-US" dirty="0"/>
              <a:t>power shifted to the Byzantine </a:t>
            </a:r>
            <a:r>
              <a:rPr lang="en-US" dirty="0" smtClean="0"/>
              <a:t>Empire</a:t>
            </a:r>
          </a:p>
          <a:p>
            <a:pPr lvl="1"/>
            <a:r>
              <a:rPr lang="en-US" dirty="0" smtClean="0"/>
              <a:t>Constantinople</a:t>
            </a:r>
          </a:p>
        </p:txBody>
      </p:sp>
      <p:pic>
        <p:nvPicPr>
          <p:cNvPr id="4" name="~PP644.WAV">
            <a:hlinkClick r:id="" action="ppaction://media"/>
          </p:cNvPr>
          <p:cNvPicPr>
            <a:picLocks noRot="1" noChangeAspect="1"/>
          </p:cNvPicPr>
          <p:nvPr>
            <a:wavAudioFile r:embed="rId1" name="~PP644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Revival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Scriptoria</a:t>
            </a:r>
          </a:p>
          <a:p>
            <a:pPr lvl="1"/>
            <a:r>
              <a:rPr lang="en-US" dirty="0" smtClean="0"/>
              <a:t>Correct copies</a:t>
            </a:r>
          </a:p>
          <a:p>
            <a:pPr lvl="1"/>
            <a:r>
              <a:rPr lang="en-US" dirty="0"/>
              <a:t>Carolingian </a:t>
            </a:r>
            <a:r>
              <a:rPr lang="en-US" dirty="0" smtClean="0"/>
              <a:t>minuscule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tandardized </a:t>
            </a:r>
            <a:r>
              <a:rPr lang="en-US" dirty="0"/>
              <a:t>medieval </a:t>
            </a:r>
            <a:r>
              <a:rPr lang="en-US" dirty="0" smtClean="0"/>
              <a:t>Latin</a:t>
            </a:r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Christian republic</a:t>
            </a:r>
          </a:p>
        </p:txBody>
      </p:sp>
      <p:pic>
        <p:nvPicPr>
          <p:cNvPr id="5" name="Picture 3" descr="charlemagne shrine_CS0056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86297" y="1371600"/>
            <a:ext cx="366720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476.WAV">
            <a:hlinkClick r:id="" action="ppaction://media"/>
          </p:cNvPr>
          <p:cNvPicPr>
            <a:picLocks noRot="1" noChangeAspect="1"/>
          </p:cNvPicPr>
          <p:nvPr>
            <a:wavAudioFile r:embed="rId1" name="~PP3476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Map_07.03.jpg</a:t>
            </a:r>
          </a:p>
        </p:txBody>
      </p:sp>
      <p:pic>
        <p:nvPicPr>
          <p:cNvPr id="46083" name="Picture 3" descr="Map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88"/>
            <a:ext cx="81534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253.WAV">
            <a:hlinkClick r:id="" action="ppaction://media"/>
          </p:cNvPr>
          <p:cNvPicPr>
            <a:picLocks noRot="1" noChangeAspect="1"/>
          </p:cNvPicPr>
          <p:nvPr>
            <a:wavAudioFile r:embed="rId1" name="~PP1253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decline of Charlemagne’s empire</a:t>
            </a:r>
          </a:p>
          <a:p>
            <a:pPr lvl="1"/>
            <a:r>
              <a:rPr lang="en-US" dirty="0" smtClean="0"/>
              <a:t>Viking and Muslims </a:t>
            </a:r>
          </a:p>
          <a:p>
            <a:pPr lvl="1"/>
            <a:r>
              <a:rPr lang="en-US" dirty="0" smtClean="0"/>
              <a:t>Internal strife</a:t>
            </a:r>
            <a:endParaRPr lang="en-US" dirty="0"/>
          </a:p>
        </p:txBody>
      </p:sp>
      <p:pic>
        <p:nvPicPr>
          <p:cNvPr id="4" name="~PP719.WAV">
            <a:hlinkClick r:id="" action="ppaction://media"/>
          </p:cNvPr>
          <p:cNvPicPr>
            <a:picLocks noRot="1" noChangeAspect="1"/>
          </p:cNvPicPr>
          <p:nvPr>
            <a:wavAudioFile r:embed="rId1" name="~PP719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Justinian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Justinian (c. 482–565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restore the empire of the East and West </a:t>
            </a:r>
            <a:endParaRPr lang="en-US" dirty="0" smtClean="0"/>
          </a:p>
          <a:p>
            <a:pPr lvl="1"/>
            <a:r>
              <a:rPr lang="en-US" dirty="0"/>
              <a:t>revision and codification of Roman </a:t>
            </a:r>
            <a:r>
              <a:rPr lang="en-US" dirty="0" smtClean="0"/>
              <a:t>law</a:t>
            </a:r>
          </a:p>
          <a:p>
            <a:pPr lvl="1"/>
            <a:r>
              <a:rPr lang="en-US" dirty="0" smtClean="0"/>
              <a:t>534 Corpus </a:t>
            </a:r>
            <a:r>
              <a:rPr lang="en-US" dirty="0" err="1"/>
              <a:t>Juris</a:t>
            </a:r>
            <a:r>
              <a:rPr lang="en-US" dirty="0"/>
              <a:t> </a:t>
            </a:r>
            <a:r>
              <a:rPr lang="en-US" dirty="0" err="1"/>
              <a:t>Civilis</a:t>
            </a:r>
            <a:r>
              <a:rPr lang="en-US" dirty="0"/>
              <a:t> (Body of Civil Law</a:t>
            </a:r>
            <a:r>
              <a:rPr lang="en-US" dirty="0" smtClean="0"/>
              <a:t>)</a:t>
            </a:r>
          </a:p>
          <a:p>
            <a:r>
              <a:rPr lang="en-US" dirty="0" smtClean="0"/>
              <a:t>Justinian’s wife</a:t>
            </a:r>
            <a:r>
              <a:rPr lang="en-US" dirty="0"/>
              <a:t>, Theodora (c. 500–547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532 </a:t>
            </a:r>
            <a:r>
              <a:rPr lang="en-US" dirty="0" err="1" smtClean="0"/>
              <a:t>Nika</a:t>
            </a:r>
            <a:r>
              <a:rPr lang="en-US" dirty="0" smtClean="0"/>
              <a:t> Riots</a:t>
            </a:r>
          </a:p>
          <a:p>
            <a:pPr lvl="2"/>
            <a:r>
              <a:rPr lang="en-US" dirty="0"/>
              <a:t>killed 35,000 people in a single </a:t>
            </a:r>
            <a:r>
              <a:rPr lang="en-US" dirty="0" smtClean="0"/>
              <a:t>day</a:t>
            </a:r>
          </a:p>
          <a:p>
            <a:r>
              <a:rPr lang="en-US" dirty="0" smtClean="0"/>
              <a:t>Public works projects</a:t>
            </a:r>
          </a:p>
          <a:p>
            <a:pPr lvl="1"/>
            <a:r>
              <a:rPr lang="en-US" dirty="0" err="1"/>
              <a:t>Hagia</a:t>
            </a:r>
            <a:r>
              <a:rPr lang="en-US" dirty="0"/>
              <a:t> Sophia (Church of the Holy Wisdom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</p:txBody>
      </p:sp>
      <p:pic>
        <p:nvPicPr>
          <p:cNvPr id="5" name="Content Placeholder 4" descr="hagia sophia_570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30127" y="1371600"/>
            <a:ext cx="3179545" cy="4681538"/>
          </a:xfrm>
          <a:noFill/>
        </p:spPr>
      </p:pic>
      <p:pic>
        <p:nvPicPr>
          <p:cNvPr id="6" name="~PP3605.WAV">
            <a:hlinkClick r:id="" action="ppaction://media"/>
          </p:cNvPr>
          <p:cNvPicPr>
            <a:picLocks noRot="1" noChangeAspect="1"/>
          </p:cNvPicPr>
          <p:nvPr>
            <a:wavAudioFile r:embed="rId1" name="~PP3605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Justinian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Religion and Justinian</a:t>
            </a:r>
          </a:p>
          <a:p>
            <a:pPr lvl="1"/>
            <a:r>
              <a:rPr lang="en-US" dirty="0"/>
              <a:t>the patriarch of Constantinople had crowned emperors in </a:t>
            </a:r>
            <a:r>
              <a:rPr lang="en-US" dirty="0" smtClean="0"/>
              <a:t>Constantinople</a:t>
            </a:r>
          </a:p>
          <a:p>
            <a:pPr lvl="1"/>
            <a:r>
              <a:rPr lang="en-US" dirty="0"/>
              <a:t>In 380, Christianity had been proclaimed the official religion of the eastern </a:t>
            </a:r>
            <a:r>
              <a:rPr lang="en-US" dirty="0" smtClean="0"/>
              <a:t>Empire</a:t>
            </a:r>
            <a:endParaRPr lang="en-US" dirty="0"/>
          </a:p>
          <a:p>
            <a:pPr lvl="2"/>
            <a:r>
              <a:rPr lang="en-US" dirty="0" err="1"/>
              <a:t>Arianism</a:t>
            </a:r>
            <a:r>
              <a:rPr lang="en-US" dirty="0"/>
              <a:t>—the belief that Jesus was not of one substance with God</a:t>
            </a:r>
            <a:r>
              <a:rPr lang="en-US" dirty="0" smtClean="0"/>
              <a:t> </a:t>
            </a:r>
            <a:r>
              <a:rPr lang="en-US" dirty="0"/>
              <a:t> </a:t>
            </a:r>
          </a:p>
          <a:p>
            <a:pPr lvl="2"/>
            <a:r>
              <a:rPr lang="en-US" dirty="0" err="1" smtClean="0"/>
              <a:t>Monophysitism</a:t>
            </a:r>
            <a:r>
              <a:rPr lang="en-US" dirty="0" smtClean="0"/>
              <a:t>—Jesus </a:t>
            </a:r>
            <a:r>
              <a:rPr lang="en-US" dirty="0"/>
              <a:t>has one nature</a:t>
            </a:r>
            <a:r>
              <a:rPr lang="en-US" dirty="0" smtClean="0"/>
              <a:t> </a:t>
            </a:r>
            <a:r>
              <a:rPr lang="en-US" dirty="0"/>
              <a:t> </a:t>
            </a:r>
          </a:p>
          <a:p>
            <a:pPr lvl="2"/>
            <a:r>
              <a:rPr lang="en-US" dirty="0" smtClean="0"/>
              <a:t>Iconoclasm—the </a:t>
            </a:r>
            <a:r>
              <a:rPr lang="en-US" dirty="0"/>
              <a:t>attempt to abolish the use of icons and images in church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Limited toleration of Jews</a:t>
            </a:r>
          </a:p>
        </p:txBody>
      </p:sp>
      <p:pic>
        <p:nvPicPr>
          <p:cNvPr id="5" name="Content Placeholder 4" descr="christ blessing emperor_IH16408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0600" y="1742320"/>
            <a:ext cx="4038600" cy="3940098"/>
          </a:xfrm>
          <a:noFill/>
        </p:spPr>
      </p:pic>
      <p:pic>
        <p:nvPicPr>
          <p:cNvPr id="6" name="~PP1902.WAV">
            <a:hlinkClick r:id="" action="ppaction://media"/>
          </p:cNvPr>
          <p:cNvPicPr>
            <a:picLocks noRot="1" noChangeAspect="1"/>
          </p:cNvPicPr>
          <p:nvPr>
            <a:wavAudioFile r:embed="rId1" name="~PP1902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Justinian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1500 Cities as strength</a:t>
            </a:r>
          </a:p>
          <a:p>
            <a:pPr lvl="1"/>
            <a:r>
              <a:rPr lang="en-US" dirty="0" smtClean="0"/>
              <a:t>Constantinople</a:t>
            </a:r>
          </a:p>
          <a:p>
            <a:r>
              <a:rPr lang="en-US" dirty="0" smtClean="0"/>
              <a:t>The shift to the east</a:t>
            </a:r>
          </a:p>
          <a:p>
            <a:pPr>
              <a:defRPr/>
            </a:pPr>
            <a:r>
              <a:rPr lang="en-US" dirty="0"/>
              <a:t>Legacy to the West</a:t>
            </a:r>
          </a:p>
          <a:p>
            <a:pPr lvl="1">
              <a:defRPr/>
            </a:pPr>
            <a:r>
              <a:rPr lang="en-US" dirty="0"/>
              <a:t>Bulwark against Islam</a:t>
            </a:r>
          </a:p>
          <a:p>
            <a:pPr lvl="1">
              <a:defRPr/>
            </a:pPr>
            <a:r>
              <a:rPr lang="en-US" dirty="0"/>
              <a:t>Preserved an independent and Christian West</a:t>
            </a:r>
          </a:p>
          <a:p>
            <a:pPr lvl="1">
              <a:defRPr/>
            </a:pPr>
            <a:r>
              <a:rPr lang="en-US" dirty="0"/>
              <a:t>Preservation of classical literature</a:t>
            </a:r>
          </a:p>
          <a:p>
            <a:pPr lvl="1">
              <a:defRPr/>
            </a:pPr>
            <a:r>
              <a:rPr lang="en-US" dirty="0"/>
              <a:t>Art and architecture</a:t>
            </a:r>
          </a:p>
          <a:p>
            <a:endParaRPr lang="en-US" dirty="0" smtClean="0"/>
          </a:p>
        </p:txBody>
      </p:sp>
      <p:pic>
        <p:nvPicPr>
          <p:cNvPr id="4" name="~PP915.WAV">
            <a:hlinkClick r:id="" action="ppaction://media"/>
          </p:cNvPr>
          <p:cNvPicPr>
            <a:picLocks noRot="1" noChangeAspect="1"/>
          </p:cNvPicPr>
          <p:nvPr>
            <a:wavAudioFile r:embed="rId1" name="~PP915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Map_07.01.jpg</a:t>
            </a:r>
          </a:p>
        </p:txBody>
      </p:sp>
      <p:pic>
        <p:nvPicPr>
          <p:cNvPr id="18435" name="Picture 3" descr="Map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261938"/>
            <a:ext cx="914082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077.WAV">
            <a:hlinkClick r:id="" action="ppaction://media"/>
          </p:cNvPr>
          <p:cNvPicPr>
            <a:picLocks noRot="1" noChangeAspect="1"/>
          </p:cNvPicPr>
          <p:nvPr>
            <a:wavAudioFile r:embed="rId1" name="~PP3077.WAV"/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Islam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Islam was both a threat and a source of new ideas to the Greek East and Latin West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Between the seventh and twelfth centuries, Islam became the center of a brilliant civilization and of a great scientific, philosophic, and artistic culture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Islam absorbed a great deal of Greek culture, which it managed to preserve for the Latin West </a:t>
            </a:r>
          </a:p>
        </p:txBody>
      </p:sp>
      <p:pic>
        <p:nvPicPr>
          <p:cNvPr id="4" name="~PP3256.WAV">
            <a:hlinkClick r:id="" action="ppaction://media"/>
          </p:cNvPr>
          <p:cNvPicPr>
            <a:picLocks noRot="1" noChangeAspect="1"/>
          </p:cNvPicPr>
          <p:nvPr>
            <a:wavAudioFile r:embed="rId1" name="~PP3256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Islam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1752600"/>
            <a:ext cx="80010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600" smtClean="0"/>
              <a:t>In the beginning, the Muslims were both open and cautious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They borrowed and integrated elements of other cultures into their own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100" smtClean="0"/>
              <a:t>Islam adopted elements of Christian, Jewish, and pagan religious beliefs and practices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100" smtClean="0"/>
              <a:t>The Muslims tolerated religious minorities within territories they had conquered, so long as these minorities recognized Islamic political rule, paid taxes, and did not proselytize among Muslims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Fundamental to Islam was its religion—this is true for the medieval West as well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The home of Islam is the Arabian Peninsula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Politically, Islam was not a unified territory nor was there any centralized government</a:t>
            </a:r>
          </a:p>
        </p:txBody>
      </p:sp>
      <p:pic>
        <p:nvPicPr>
          <p:cNvPr id="4" name="~PP941.WAV">
            <a:hlinkClick r:id="" action="ppaction://media"/>
          </p:cNvPr>
          <p:cNvPicPr>
            <a:picLocks noRot="1" noChangeAspect="1"/>
          </p:cNvPicPr>
          <p:nvPr>
            <a:wavAudioFile r:embed="rId1" name="~PP941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206</TotalTime>
  <Words>1464</Words>
  <Application>Microsoft Office PowerPoint</Application>
  <PresentationFormat>On-screen Show (4:3)</PresentationFormat>
  <Paragraphs>205</Paragraphs>
  <Slides>32</Slides>
  <Notes>3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Technic</vt:lpstr>
      <vt:lpstr>Lecture 7</vt:lpstr>
      <vt:lpstr>Lecture Objectives  </vt:lpstr>
      <vt:lpstr>Introduction</vt:lpstr>
      <vt:lpstr>Justinian</vt:lpstr>
      <vt:lpstr>Justinian</vt:lpstr>
      <vt:lpstr>Justinian</vt:lpstr>
      <vt:lpstr>Map_07.01.jpg</vt:lpstr>
      <vt:lpstr>Islam</vt:lpstr>
      <vt:lpstr>Islam</vt:lpstr>
      <vt:lpstr>Muhammad</vt:lpstr>
      <vt:lpstr>grand mosque_UT0067644.jpg</vt:lpstr>
      <vt:lpstr>Muhammad</vt:lpstr>
      <vt:lpstr>Muhammad</vt:lpstr>
      <vt:lpstr>Muhammad</vt:lpstr>
      <vt:lpstr>Muhammad</vt:lpstr>
      <vt:lpstr>jerusalem dome_EG002250.jpg</vt:lpstr>
      <vt:lpstr>Mosque of Omar</vt:lpstr>
      <vt:lpstr>Muhammad</vt:lpstr>
      <vt:lpstr>Islam Recap</vt:lpstr>
      <vt:lpstr>Map_07.01.jpg</vt:lpstr>
      <vt:lpstr>Islamic Tile</vt:lpstr>
      <vt:lpstr>The Early Middle Ages in Europe</vt:lpstr>
      <vt:lpstr>Boethius</vt:lpstr>
      <vt:lpstr>The Kingdom of the Franks</vt:lpstr>
      <vt:lpstr>Charlemagne</vt:lpstr>
      <vt:lpstr>Charlemagne</vt:lpstr>
      <vt:lpstr>Map_07.02.jpg</vt:lpstr>
      <vt:lpstr>Charlemagne and Pope Leo III</vt:lpstr>
      <vt:lpstr>The Revival of Learning</vt:lpstr>
      <vt:lpstr>The Revival of Learning</vt:lpstr>
      <vt:lpstr>Map_07.03.jpg</vt:lpstr>
      <vt:lpstr>Conclusion</vt:lpstr>
    </vt:vector>
  </TitlesOfParts>
  <Company>Salem Community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Salem Community College</dc:creator>
  <cp:lastModifiedBy>Salem Community College</cp:lastModifiedBy>
  <cp:revision>2</cp:revision>
  <dcterms:created xsi:type="dcterms:W3CDTF">2009-11-18T17:54:28Z</dcterms:created>
  <dcterms:modified xsi:type="dcterms:W3CDTF">2009-11-18T21:21:19Z</dcterms:modified>
</cp:coreProperties>
</file>