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82C4D68-AD5F-4D85-AAB1-D314EE5B23C2}" type="datetimeFigureOut">
              <a:rPr lang="en-US" smtClean="0"/>
              <a:pPr/>
              <a:t>11/24/2009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721EF06-94F2-46EA-BB22-4EF5E0473AB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1EF06-94F2-46EA-BB22-4EF5E0473A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1EF06-94F2-46EA-BB22-4EF5E0473AB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1EF06-94F2-46EA-BB22-4EF5E0473AB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82C4D68-AD5F-4D85-AAB1-D314EE5B23C2}" type="datetimeFigureOut">
              <a:rPr lang="en-US" smtClean="0"/>
              <a:pPr/>
              <a:t>11/24/2009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721EF06-94F2-46EA-BB22-4EF5E0473AB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1EF06-94F2-46EA-BB22-4EF5E0473AB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1EF06-94F2-46EA-BB22-4EF5E0473AB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1EF06-94F2-46EA-BB22-4EF5E0473AB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1EF06-94F2-46EA-BB22-4EF5E0473AB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1EF06-94F2-46EA-BB22-4EF5E0473AB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2C4D68-AD5F-4D85-AAB1-D314EE5B23C2}" type="datetimeFigureOut">
              <a:rPr lang="en-US" smtClean="0"/>
              <a:pPr/>
              <a:t>11/24/2009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1EF06-94F2-46EA-BB22-4EF5E0473AB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82C4D68-AD5F-4D85-AAB1-D314EE5B23C2}" type="datetimeFigureOut">
              <a:rPr lang="en-US" smtClean="0"/>
              <a:pPr/>
              <a:t>11/24/2009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721EF06-94F2-46EA-BB22-4EF5E0473AB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audio" Target="../media/audio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audio" Target="../media/audio16.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audio" Target="../media/audio17.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audio" Target="../media/audio18.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Lecture 8</a:t>
            </a:r>
            <a:endParaRPr lang="en-US" dirty="0"/>
          </a:p>
        </p:txBody>
      </p:sp>
      <p:sp>
        <p:nvSpPr>
          <p:cNvPr id="3" name="Subtitle 2"/>
          <p:cNvSpPr>
            <a:spLocks noGrp="1"/>
          </p:cNvSpPr>
          <p:nvPr>
            <p:ph type="subTitle" idx="1"/>
          </p:nvPr>
        </p:nvSpPr>
        <p:spPr/>
        <p:txBody>
          <a:bodyPr/>
          <a:lstStyle/>
          <a:p>
            <a:r>
              <a:rPr lang="en-US" b="1" dirty="0" smtClean="0"/>
              <a:t>Medieval Technology and Social Change</a:t>
            </a:r>
            <a:r>
              <a:rPr lang="en-US" dirty="0" smtClean="0"/>
              <a:t> </a:t>
            </a:r>
            <a:r>
              <a:rPr lang="en-US" b="1" dirty="0" smtClean="0"/>
              <a:t> </a:t>
            </a:r>
            <a:endParaRPr lang="en-US" dirty="0"/>
          </a:p>
        </p:txBody>
      </p:sp>
      <p:pic>
        <p:nvPicPr>
          <p:cNvPr id="4" name="~PP423.WAV">
            <a:hlinkClick r:id="" action="ppaction://media"/>
          </p:cNvPr>
          <p:cNvPicPr>
            <a:picLocks noRot="1" noChangeAspect="1"/>
          </p:cNvPicPr>
          <p:nvPr>
            <a:wavAudioFile r:embed="rId1" name="~PP423.WAV"/>
          </p:nvPr>
        </p:nvPicPr>
        <p:blipFill>
          <a:blip r:embed="rId3"/>
          <a:stretch>
            <a:fillRect/>
          </a:stretch>
        </p:blipFill>
        <p:spPr>
          <a:xfrm>
            <a:off x="8716963" y="6430963"/>
            <a:ext cx="304800" cy="304800"/>
          </a:xfrm>
          <a:prstGeom prst="rect">
            <a:avLst/>
          </a:prstGeom>
        </p:spPr>
      </p:pic>
    </p:spTree>
  </p:cSld>
  <p:clrMapOvr>
    <a:masterClrMapping/>
  </p:clrMapOvr>
  <p:transition advTm="2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Feudal System</a:t>
            </a:r>
            <a:endParaRPr lang="en-US" dirty="0"/>
          </a:p>
        </p:txBody>
      </p:sp>
      <p:pic>
        <p:nvPicPr>
          <p:cNvPr id="5" name="Content Placeholder 4" descr="feudal-system.gif"/>
          <p:cNvPicPr>
            <a:picLocks noGrp="1" noChangeAspect="1"/>
          </p:cNvPicPr>
          <p:nvPr>
            <p:ph sz="quarter" idx="1"/>
          </p:nvPr>
        </p:nvPicPr>
        <p:blipFill>
          <a:blip r:embed="rId3"/>
          <a:stretch>
            <a:fillRect/>
          </a:stretch>
        </p:blipFill>
        <p:spPr>
          <a:xfrm>
            <a:off x="2286000" y="1447801"/>
            <a:ext cx="4414837" cy="5410199"/>
          </a:xfrm>
        </p:spPr>
      </p:pic>
      <p:pic>
        <p:nvPicPr>
          <p:cNvPr id="4" name="~PP1771.WAV">
            <a:hlinkClick r:id="" action="ppaction://media"/>
          </p:cNvPr>
          <p:cNvPicPr>
            <a:picLocks noRot="1" noChangeAspect="1"/>
          </p:cNvPicPr>
          <p:nvPr>
            <a:wavAudioFile r:embed="rId1" name="~PP1771.WAV"/>
          </p:nvPr>
        </p:nvPicPr>
        <p:blipFill>
          <a:blip r:embed="rId4"/>
          <a:stretch>
            <a:fillRect/>
          </a:stretch>
        </p:blipFill>
        <p:spPr>
          <a:xfrm>
            <a:off x="8716963" y="6430963"/>
            <a:ext cx="304800" cy="304800"/>
          </a:xfrm>
          <a:prstGeom prst="rect">
            <a:avLst/>
          </a:prstGeom>
        </p:spPr>
      </p:pic>
    </p:spTree>
  </p:cSld>
  <p:clrMapOvr>
    <a:masterClrMapping/>
  </p:clrMapOvr>
  <p:transition advTm="3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Medieval Machines</a:t>
            </a:r>
            <a:endParaRPr lang="en-US" dirty="0"/>
          </a:p>
        </p:txBody>
      </p:sp>
      <p:sp>
        <p:nvSpPr>
          <p:cNvPr id="3" name="Content Placeholder 2"/>
          <p:cNvSpPr>
            <a:spLocks noGrp="1"/>
          </p:cNvSpPr>
          <p:nvPr>
            <p:ph sz="quarter" idx="1"/>
          </p:nvPr>
        </p:nvSpPr>
        <p:spPr>
          <a:xfrm>
            <a:off x="1143000" y="1524000"/>
            <a:ext cx="3657600" cy="4663440"/>
          </a:xfrm>
        </p:spPr>
        <p:txBody>
          <a:bodyPr/>
          <a:lstStyle/>
          <a:p>
            <a:r>
              <a:rPr lang="en-US" dirty="0" smtClean="0"/>
              <a:t>Water-powered machines </a:t>
            </a:r>
          </a:p>
          <a:p>
            <a:pPr lvl="1"/>
            <a:r>
              <a:rPr lang="en-US" dirty="0" smtClean="0"/>
              <a:t>The waterwheel </a:t>
            </a:r>
          </a:p>
          <a:p>
            <a:pPr lvl="2"/>
            <a:r>
              <a:rPr lang="en-US" dirty="0" smtClean="0"/>
              <a:t>The need for water-driven mills may be attributed to a general lack of surplus labor and to the increased production generated by the Agricultural Revolution</a:t>
            </a:r>
          </a:p>
          <a:p>
            <a:pPr lvl="3"/>
            <a:r>
              <a:rPr lang="en-US" dirty="0" smtClean="0"/>
              <a:t>Serfdom withers away</a:t>
            </a:r>
            <a:endParaRPr lang="en-US" dirty="0"/>
          </a:p>
        </p:txBody>
      </p:sp>
      <p:pic>
        <p:nvPicPr>
          <p:cNvPr id="3074" name="Picture 2" descr="\\sccsrv-pdc02\home$\faculty\thack\My Pictures\Picture3.jpg"/>
          <p:cNvPicPr>
            <a:picLocks noGrp="1" noChangeAspect="1" noChangeArrowheads="1"/>
          </p:cNvPicPr>
          <p:nvPr>
            <p:ph sz="quarter" idx="2"/>
          </p:nvPr>
        </p:nvPicPr>
        <p:blipFill>
          <a:blip r:embed="rId3"/>
          <a:stretch>
            <a:fillRect/>
          </a:stretch>
        </p:blipFill>
        <p:spPr bwMode="auto">
          <a:xfrm>
            <a:off x="4647505" y="1216025"/>
            <a:ext cx="4011414" cy="4937125"/>
          </a:xfrm>
          <a:prstGeom prst="rect">
            <a:avLst/>
          </a:prstGeom>
          <a:noFill/>
        </p:spPr>
      </p:pic>
      <p:pic>
        <p:nvPicPr>
          <p:cNvPr id="5" name="~PP3253.WAV">
            <a:hlinkClick r:id="" action="ppaction://media"/>
          </p:cNvPr>
          <p:cNvPicPr>
            <a:picLocks noRot="1" noChangeAspect="1"/>
          </p:cNvPicPr>
          <p:nvPr>
            <a:wavAudioFile r:embed="rId1" name="~PP3253.WAV"/>
          </p:nvPr>
        </p:nvPicPr>
        <p:blipFill>
          <a:blip r:embed="rId4"/>
          <a:stretch>
            <a:fillRect/>
          </a:stretch>
        </p:blipFill>
        <p:spPr>
          <a:xfrm>
            <a:off x="8716963" y="6430963"/>
            <a:ext cx="304800" cy="304800"/>
          </a:xfrm>
          <a:prstGeom prst="rect">
            <a:avLst/>
          </a:prstGeom>
        </p:spPr>
      </p:pic>
    </p:spTree>
  </p:cSld>
  <p:clrMapOvr>
    <a:masterClrMapping/>
  </p:clrMapOvr>
  <p:transition advTm="8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Technology and Science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If the twelfth century represents a period of translation, the thirteenth century represents a period of assimilation when European scholars began to absorb the scientific and philosophical traditions of antiquity</a:t>
            </a:r>
          </a:p>
          <a:p>
            <a:pPr lvl="1"/>
            <a:r>
              <a:rPr lang="en-US" dirty="0" smtClean="0"/>
              <a:t>Aristotle and Scholasticism</a:t>
            </a:r>
          </a:p>
          <a:p>
            <a:pPr lvl="2"/>
            <a:r>
              <a:rPr lang="en-US" dirty="0" smtClean="0"/>
              <a:t>Faith and reason were harmonized</a:t>
            </a:r>
          </a:p>
          <a:p>
            <a:pPr lvl="3"/>
            <a:r>
              <a:rPr lang="en-US" dirty="0" smtClean="0"/>
              <a:t>The great condemnation of 1277</a:t>
            </a:r>
          </a:p>
          <a:p>
            <a:pPr lvl="4"/>
            <a:r>
              <a:rPr lang="en-US" dirty="0" smtClean="0"/>
              <a:t>Frees science </a:t>
            </a:r>
          </a:p>
          <a:p>
            <a:pPr lvl="2"/>
            <a:r>
              <a:rPr lang="en-US" dirty="0" smtClean="0"/>
              <a:t>A new tradition of observational and mathematical astronomy arose in western Europe</a:t>
            </a:r>
            <a:endParaRPr lang="en-US" dirty="0"/>
          </a:p>
        </p:txBody>
      </p:sp>
      <p:sp>
        <p:nvSpPr>
          <p:cNvPr id="4" name="Content Placeholder 3"/>
          <p:cNvSpPr>
            <a:spLocks noGrp="1"/>
          </p:cNvSpPr>
          <p:nvPr>
            <p:ph sz="quarter" idx="2"/>
          </p:nvPr>
        </p:nvSpPr>
        <p:spPr/>
        <p:txBody>
          <a:bodyPr>
            <a:normAutofit fontScale="85000" lnSpcReduction="10000"/>
          </a:bodyPr>
          <a:lstStyle/>
          <a:p>
            <a:endParaRPr lang="en-US"/>
          </a:p>
        </p:txBody>
      </p:sp>
      <p:pic>
        <p:nvPicPr>
          <p:cNvPr id="5" name="~PP1670.WAV">
            <a:hlinkClick r:id="" action="ppaction://media"/>
          </p:cNvPr>
          <p:cNvPicPr>
            <a:picLocks noRot="1" noChangeAspect="1"/>
          </p:cNvPicPr>
          <p:nvPr>
            <a:wavAudioFile r:embed="rId1" name="~PP1670.WAV"/>
          </p:nvPr>
        </p:nvPicPr>
        <p:blipFill>
          <a:blip r:embed="rId3"/>
          <a:stretch>
            <a:fillRect/>
          </a:stretch>
        </p:blipFill>
        <p:spPr>
          <a:xfrm>
            <a:off x="8716963" y="6430963"/>
            <a:ext cx="304800" cy="304800"/>
          </a:xfrm>
          <a:prstGeom prst="rect">
            <a:avLst/>
          </a:prstGeom>
        </p:spPr>
      </p:pic>
    </p:spTree>
  </p:cSld>
  <p:clrMapOvr>
    <a:masterClrMapping/>
  </p:clrMapOvr>
  <p:transition advTm="17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Famine, Plague, and War</a:t>
            </a:r>
            <a:endParaRPr lang="en-US" dirty="0"/>
          </a:p>
        </p:txBody>
      </p:sp>
      <p:sp>
        <p:nvSpPr>
          <p:cNvPr id="3" name="Content Placeholder 2"/>
          <p:cNvSpPr>
            <a:spLocks noGrp="1"/>
          </p:cNvSpPr>
          <p:nvPr>
            <p:ph sz="quarter" idx="1"/>
          </p:nvPr>
        </p:nvSpPr>
        <p:spPr/>
        <p:txBody>
          <a:bodyPr>
            <a:normAutofit/>
          </a:bodyPr>
          <a:lstStyle/>
          <a:p>
            <a:r>
              <a:rPr lang="en-US" dirty="0" smtClean="0"/>
              <a:t>A series of disruptions created havoc in Europe in the 14</a:t>
            </a:r>
            <a:r>
              <a:rPr lang="en-US" baseline="30000" dirty="0" smtClean="0"/>
              <a:t>th</a:t>
            </a:r>
            <a:r>
              <a:rPr lang="en-US" dirty="0" smtClean="0"/>
              <a:t> century</a:t>
            </a:r>
          </a:p>
          <a:p>
            <a:pPr lvl="1"/>
            <a:r>
              <a:rPr lang="en-US" dirty="0" smtClean="0"/>
              <a:t>Climate change</a:t>
            </a:r>
          </a:p>
          <a:p>
            <a:pPr lvl="1"/>
            <a:r>
              <a:rPr lang="en-US" dirty="0" smtClean="0"/>
              <a:t>Famine</a:t>
            </a:r>
          </a:p>
          <a:p>
            <a:pPr lvl="1"/>
            <a:r>
              <a:rPr lang="en-US" dirty="0" smtClean="0"/>
              <a:t>Black Death</a:t>
            </a:r>
          </a:p>
          <a:p>
            <a:pPr lvl="2"/>
            <a:r>
              <a:rPr lang="en-US" dirty="0" smtClean="0"/>
              <a:t>Kills 35% of pop.</a:t>
            </a:r>
          </a:p>
          <a:p>
            <a:pPr lvl="1"/>
            <a:r>
              <a:rPr lang="en-US" dirty="0" smtClean="0"/>
              <a:t>Avignon Papacy</a:t>
            </a:r>
          </a:p>
          <a:p>
            <a:pPr lvl="1"/>
            <a:r>
              <a:rPr lang="en-US" dirty="0" smtClean="0"/>
              <a:t>100 Years ‘War</a:t>
            </a:r>
          </a:p>
          <a:p>
            <a:pPr lvl="1"/>
            <a:r>
              <a:rPr lang="en-US" dirty="0" smtClean="0"/>
              <a:t>Peasant Revolts</a:t>
            </a:r>
            <a:endParaRPr lang="en-US" dirty="0"/>
          </a:p>
        </p:txBody>
      </p:sp>
      <p:sp>
        <p:nvSpPr>
          <p:cNvPr id="4" name="Content Placeholder 3"/>
          <p:cNvSpPr>
            <a:spLocks noGrp="1"/>
          </p:cNvSpPr>
          <p:nvPr>
            <p:ph sz="quarter" idx="2"/>
          </p:nvPr>
        </p:nvSpPr>
        <p:spPr/>
        <p:txBody>
          <a:bodyPr>
            <a:normAutofit/>
          </a:bodyPr>
          <a:lstStyle/>
          <a:p>
            <a:endParaRPr lang="en-US"/>
          </a:p>
        </p:txBody>
      </p:sp>
      <p:pic>
        <p:nvPicPr>
          <p:cNvPr id="5" name="~PP2042.WAV">
            <a:hlinkClick r:id="" action="ppaction://media"/>
          </p:cNvPr>
          <p:cNvPicPr>
            <a:picLocks noRot="1" noChangeAspect="1"/>
          </p:cNvPicPr>
          <p:nvPr>
            <a:wavAudioFile r:embed="rId1" name="~PP2042.WAV"/>
          </p:nvPr>
        </p:nvPicPr>
        <p:blipFill>
          <a:blip r:embed="rId3"/>
          <a:stretch>
            <a:fillRect/>
          </a:stretch>
        </p:blipFill>
        <p:spPr>
          <a:xfrm>
            <a:off x="8716963" y="6430963"/>
            <a:ext cx="304800" cy="304800"/>
          </a:xfrm>
          <a:prstGeom prst="rect">
            <a:avLst/>
          </a:prstGeom>
        </p:spPr>
      </p:pic>
    </p:spTree>
  </p:cSld>
  <p:clrMapOvr>
    <a:masterClrMapping/>
  </p:clrMapOvr>
  <p:transition advTm="1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Gunpowder Revolution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technology of gunpowder passed into Europe from the Islamic world after the Crusades</a:t>
            </a:r>
          </a:p>
          <a:p>
            <a:pPr lvl="1"/>
            <a:r>
              <a:rPr lang="en-US" dirty="0" smtClean="0"/>
              <a:t>European engineers perfect guns, cannons and explosives</a:t>
            </a:r>
          </a:p>
          <a:p>
            <a:pPr lvl="1"/>
            <a:r>
              <a:rPr lang="en-US" dirty="0" smtClean="0"/>
              <a:t>The gunpowder revolution undermined the military roles of the feudal knight and the feudal lord and replaced them with expensive gunpowder armies and navies financed by central governments</a:t>
            </a:r>
          </a:p>
          <a:p>
            <a:pPr lvl="1"/>
            <a:r>
              <a:rPr lang="en-US" dirty="0" smtClean="0"/>
              <a:t>Battlefield changes </a:t>
            </a:r>
          </a:p>
          <a:p>
            <a:pPr lvl="2"/>
            <a:r>
              <a:rPr lang="en-US" dirty="0" smtClean="0"/>
              <a:t>Musketeers</a:t>
            </a:r>
          </a:p>
          <a:p>
            <a:pPr lvl="1"/>
            <a:r>
              <a:rPr lang="en-US" dirty="0" smtClean="0"/>
              <a:t>Need for larger armies</a:t>
            </a:r>
          </a:p>
          <a:p>
            <a:pPr lvl="2"/>
            <a:r>
              <a:rPr lang="en-US" dirty="0" smtClean="0"/>
              <a:t>By 1700, the French standing army stood at 400,000 soldiers</a:t>
            </a:r>
          </a:p>
          <a:p>
            <a:pPr lvl="2"/>
            <a:endParaRPr lang="en-US" dirty="0"/>
          </a:p>
        </p:txBody>
      </p:sp>
      <p:sp>
        <p:nvSpPr>
          <p:cNvPr id="4" name="Content Placeholder 3"/>
          <p:cNvSpPr>
            <a:spLocks noGrp="1"/>
          </p:cNvSpPr>
          <p:nvPr>
            <p:ph sz="quarter" idx="2"/>
          </p:nvPr>
        </p:nvSpPr>
        <p:spPr/>
        <p:txBody>
          <a:bodyPr>
            <a:normAutofit fontScale="85000" lnSpcReduction="20000"/>
          </a:bodyPr>
          <a:lstStyle/>
          <a:p>
            <a:endParaRPr lang="en-US"/>
          </a:p>
        </p:txBody>
      </p:sp>
      <p:pic>
        <p:nvPicPr>
          <p:cNvPr id="5" name="~PP559.WAV">
            <a:hlinkClick r:id="" action="ppaction://media"/>
          </p:cNvPr>
          <p:cNvPicPr>
            <a:picLocks noRot="1" noChangeAspect="1"/>
          </p:cNvPicPr>
          <p:nvPr>
            <a:wavAudioFile r:embed="rId1" name="~PP559.WAV"/>
          </p:nvPr>
        </p:nvPicPr>
        <p:blipFill>
          <a:blip r:embed="rId3"/>
          <a:stretch>
            <a:fillRect/>
          </a:stretch>
        </p:blipFill>
        <p:spPr>
          <a:xfrm>
            <a:off x="8716963" y="6430963"/>
            <a:ext cx="304800" cy="304800"/>
          </a:xfrm>
          <a:prstGeom prst="rect">
            <a:avLst/>
          </a:prstGeom>
        </p:spPr>
      </p:pic>
    </p:spTree>
  </p:cSld>
  <p:clrMapOvr>
    <a:masterClrMapping/>
  </p:clrMapOvr>
  <p:transition advTm="10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Toward the Future</a:t>
            </a:r>
            <a:endParaRPr lang="en-US" dirty="0"/>
          </a:p>
        </p:txBody>
      </p:sp>
      <p:sp>
        <p:nvSpPr>
          <p:cNvPr id="3" name="Content Placeholder 2"/>
          <p:cNvSpPr>
            <a:spLocks noGrp="1"/>
          </p:cNvSpPr>
          <p:nvPr>
            <p:ph sz="quarter" idx="1"/>
          </p:nvPr>
        </p:nvSpPr>
        <p:spPr/>
        <p:txBody>
          <a:bodyPr>
            <a:normAutofit/>
          </a:bodyPr>
          <a:lstStyle/>
          <a:p>
            <a:r>
              <a:rPr lang="en-US" dirty="0" smtClean="0"/>
              <a:t>The military revolution shifted power from local authorities to centralized kingdoms and nation-states</a:t>
            </a:r>
          </a:p>
          <a:p>
            <a:pPr lvl="1"/>
            <a:r>
              <a:rPr lang="en-US" dirty="0" smtClean="0"/>
              <a:t>favored technological development</a:t>
            </a:r>
          </a:p>
          <a:p>
            <a:pPr lvl="1"/>
            <a:r>
              <a:rPr lang="en-US" dirty="0" smtClean="0"/>
              <a:t>wave of European colonialism </a:t>
            </a:r>
            <a:endParaRPr lang="en-US" dirty="0"/>
          </a:p>
        </p:txBody>
      </p:sp>
      <p:sp>
        <p:nvSpPr>
          <p:cNvPr id="4" name="Content Placeholder 3"/>
          <p:cNvSpPr>
            <a:spLocks noGrp="1"/>
          </p:cNvSpPr>
          <p:nvPr>
            <p:ph sz="quarter" idx="2"/>
          </p:nvPr>
        </p:nvSpPr>
        <p:spPr/>
        <p:txBody>
          <a:bodyPr>
            <a:normAutofit/>
          </a:bodyPr>
          <a:lstStyle/>
          <a:p>
            <a:endParaRPr lang="en-US"/>
          </a:p>
        </p:txBody>
      </p:sp>
      <p:pic>
        <p:nvPicPr>
          <p:cNvPr id="5" name="~PP1740.WAV">
            <a:hlinkClick r:id="" action="ppaction://media"/>
          </p:cNvPr>
          <p:cNvPicPr>
            <a:picLocks noRot="1" noChangeAspect="1"/>
          </p:cNvPicPr>
          <p:nvPr>
            <a:wavAudioFile r:embed="rId1" name="~PP1740.WAV"/>
          </p:nvPr>
        </p:nvPicPr>
        <p:blipFill>
          <a:blip r:embed="rId3"/>
          <a:stretch>
            <a:fillRect/>
          </a:stretch>
        </p:blipFill>
        <p:spPr>
          <a:xfrm>
            <a:off x="8716963" y="6430963"/>
            <a:ext cx="304800" cy="304800"/>
          </a:xfrm>
          <a:prstGeom prst="rect">
            <a:avLst/>
          </a:prstGeom>
        </p:spPr>
      </p:pic>
    </p:spTree>
  </p:cSld>
  <p:clrMapOvr>
    <a:masterClrMapping/>
  </p:clrMapOvr>
  <p:transition advTm="9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Map_08.05.jpg</a:t>
            </a:r>
          </a:p>
        </p:txBody>
      </p:sp>
      <p:pic>
        <p:nvPicPr>
          <p:cNvPr id="168963" name="Picture 3" descr="Map_08"/>
          <p:cNvPicPr>
            <a:picLocks noChangeAspect="1" noChangeArrowheads="1"/>
          </p:cNvPicPr>
          <p:nvPr/>
        </p:nvPicPr>
        <p:blipFill>
          <a:blip r:embed="rId3"/>
          <a:srcRect/>
          <a:stretch>
            <a:fillRect/>
          </a:stretch>
        </p:blipFill>
        <p:spPr bwMode="auto">
          <a:xfrm>
            <a:off x="1633538" y="1588"/>
            <a:ext cx="5878512" cy="6856412"/>
          </a:xfrm>
          <a:prstGeom prst="rect">
            <a:avLst/>
          </a:prstGeom>
          <a:noFill/>
          <a:ln w="9525">
            <a:noFill/>
            <a:miter lim="800000"/>
            <a:headEnd/>
            <a:tailEnd/>
          </a:ln>
          <a:effectLst/>
        </p:spPr>
      </p:pic>
      <p:pic>
        <p:nvPicPr>
          <p:cNvPr id="4" name="~PP653.WAV">
            <a:hlinkClick r:id="" action="ppaction://media"/>
          </p:cNvPr>
          <p:cNvPicPr>
            <a:picLocks noRot="1" noChangeAspect="1"/>
          </p:cNvPicPr>
          <p:nvPr>
            <a:wavAudioFile r:embed="rId1" name="~PP653.WAV"/>
          </p:nvPr>
        </p:nvPicPr>
        <p:blipFill>
          <a:blip r:embed="rId4"/>
          <a:stretch>
            <a:fillRect/>
          </a:stretch>
        </p:blipFill>
        <p:spPr>
          <a:xfrm>
            <a:off x="8716963" y="6430963"/>
            <a:ext cx="304800" cy="304800"/>
          </a:xfrm>
          <a:prstGeom prst="rect">
            <a:avLst/>
          </a:prstGeom>
        </p:spPr>
      </p:pic>
    </p:spTree>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Map_08.03.jpg</a:t>
            </a:r>
          </a:p>
        </p:txBody>
      </p:sp>
      <p:pic>
        <p:nvPicPr>
          <p:cNvPr id="166915" name="Picture 3" descr="Map_08"/>
          <p:cNvPicPr>
            <a:picLocks noChangeAspect="1" noChangeArrowheads="1"/>
          </p:cNvPicPr>
          <p:nvPr/>
        </p:nvPicPr>
        <p:blipFill>
          <a:blip r:embed="rId3"/>
          <a:srcRect/>
          <a:stretch>
            <a:fillRect/>
          </a:stretch>
        </p:blipFill>
        <p:spPr bwMode="auto">
          <a:xfrm>
            <a:off x="401638" y="1588"/>
            <a:ext cx="8340725" cy="6856412"/>
          </a:xfrm>
          <a:prstGeom prst="rect">
            <a:avLst/>
          </a:prstGeom>
          <a:noFill/>
          <a:ln w="9525">
            <a:noFill/>
            <a:miter lim="800000"/>
            <a:headEnd/>
            <a:tailEnd/>
          </a:ln>
          <a:effectLst/>
        </p:spPr>
      </p:pic>
      <p:pic>
        <p:nvPicPr>
          <p:cNvPr id="4" name="~PP4032.WAV">
            <a:hlinkClick r:id="" action="ppaction://media"/>
          </p:cNvPr>
          <p:cNvPicPr>
            <a:picLocks noRot="1" noChangeAspect="1"/>
          </p:cNvPicPr>
          <p:nvPr>
            <a:wavAudioFile r:embed="rId1" name="~PP4032.WAV"/>
          </p:nvPr>
        </p:nvPicPr>
        <p:blipFill>
          <a:blip r:embed="rId4"/>
          <a:stretch>
            <a:fillRect/>
          </a:stretch>
        </p:blipFill>
        <p:spPr>
          <a:xfrm>
            <a:off x="8716963" y="6430963"/>
            <a:ext cx="304800" cy="304800"/>
          </a:xfrm>
          <a:prstGeom prst="rect">
            <a:avLst/>
          </a:prstGeom>
        </p:spPr>
      </p:pic>
    </p:spTree>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Map_08.02.jpg</a:t>
            </a:r>
          </a:p>
        </p:txBody>
      </p:sp>
      <p:pic>
        <p:nvPicPr>
          <p:cNvPr id="165891" name="Picture 3" descr="Map_08"/>
          <p:cNvPicPr>
            <a:picLocks noChangeAspect="1" noChangeArrowheads="1"/>
          </p:cNvPicPr>
          <p:nvPr/>
        </p:nvPicPr>
        <p:blipFill>
          <a:blip r:embed="rId3"/>
          <a:srcRect/>
          <a:stretch>
            <a:fillRect/>
          </a:stretch>
        </p:blipFill>
        <p:spPr bwMode="auto">
          <a:xfrm>
            <a:off x="1881188" y="1588"/>
            <a:ext cx="5383212" cy="6856412"/>
          </a:xfrm>
          <a:prstGeom prst="rect">
            <a:avLst/>
          </a:prstGeom>
          <a:noFill/>
          <a:ln w="9525">
            <a:noFill/>
            <a:miter lim="800000"/>
            <a:headEnd/>
            <a:tailEnd/>
          </a:ln>
          <a:effectLst/>
        </p:spPr>
      </p:pic>
      <p:pic>
        <p:nvPicPr>
          <p:cNvPr id="4" name="~PP1807.WAV">
            <a:hlinkClick r:id="" action="ppaction://media"/>
          </p:cNvPr>
          <p:cNvPicPr>
            <a:picLocks noRot="1" noChangeAspect="1"/>
          </p:cNvPicPr>
          <p:nvPr>
            <a:wavAudioFile r:embed="rId1" name="~PP1807.WAV"/>
          </p:nvPr>
        </p:nvPicPr>
        <p:blipFill>
          <a:blip r:embed="rId4"/>
          <a:stretch>
            <a:fillRect/>
          </a:stretch>
        </p:blipFill>
        <p:spPr>
          <a:xfrm>
            <a:off x="8716963" y="6430963"/>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Objectives</a:t>
            </a:r>
            <a:endParaRPr lang="en-US" dirty="0"/>
          </a:p>
        </p:txBody>
      </p:sp>
      <p:sp>
        <p:nvSpPr>
          <p:cNvPr id="3" name="Content Placeholder 2"/>
          <p:cNvSpPr>
            <a:spLocks noGrp="1"/>
          </p:cNvSpPr>
          <p:nvPr>
            <p:ph sz="quarter" idx="1"/>
          </p:nvPr>
        </p:nvSpPr>
        <p:spPr/>
        <p:txBody>
          <a:bodyPr>
            <a:normAutofit/>
          </a:bodyPr>
          <a:lstStyle/>
          <a:p>
            <a:pPr lvl="0"/>
            <a:r>
              <a:rPr lang="en-US" dirty="0" smtClean="0"/>
              <a:t>To illustrate how the agricultural revolution of the early Middle Ages set in motion profound social, economic, and political changes</a:t>
            </a:r>
          </a:p>
          <a:p>
            <a:pPr lvl="0"/>
            <a:r>
              <a:rPr lang="en-US" dirty="0" smtClean="0"/>
              <a:t>To compare the technology of ancient Near Eastern hydraulic civilizations with medieval Europe</a:t>
            </a:r>
          </a:p>
          <a:p>
            <a:pPr lvl="0"/>
            <a:r>
              <a:rPr lang="en-US" dirty="0" smtClean="0"/>
              <a:t>To show how medieval technology opened the door to the early modern European global expansion </a:t>
            </a:r>
          </a:p>
          <a:p>
            <a:endParaRPr lang="en-US" dirty="0"/>
          </a:p>
        </p:txBody>
      </p:sp>
      <p:pic>
        <p:nvPicPr>
          <p:cNvPr id="4" name="~PP1936.WAV">
            <a:hlinkClick r:id="" action="ppaction://media"/>
          </p:cNvPr>
          <p:cNvPicPr>
            <a:picLocks noRot="1" noChangeAspect="1"/>
          </p:cNvPicPr>
          <p:nvPr>
            <a:wavAudioFile r:embed="rId1" name="~PP1936.WAV"/>
          </p:nvPr>
        </p:nvPicPr>
        <p:blipFill>
          <a:blip r:embed="rId3"/>
          <a:stretch>
            <a:fillRect/>
          </a:stretch>
        </p:blipFill>
        <p:spPr>
          <a:xfrm>
            <a:off x="8716963" y="6430963"/>
            <a:ext cx="304800" cy="304800"/>
          </a:xfrm>
          <a:prstGeom prst="rect">
            <a:avLst/>
          </a:prstGeom>
        </p:spPr>
      </p:pic>
    </p:spTree>
  </p:cSld>
  <p:clrMapOvr>
    <a:masterClrMapping/>
  </p:clrMapOvr>
  <p:transition advTm="6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Europe in 1000</a:t>
            </a:r>
            <a:endParaRPr lang="en-US" dirty="0"/>
          </a:p>
        </p:txBody>
      </p:sp>
      <p:sp>
        <p:nvSpPr>
          <p:cNvPr id="3" name="Content Placeholder 2"/>
          <p:cNvSpPr>
            <a:spLocks noGrp="1"/>
          </p:cNvSpPr>
          <p:nvPr>
            <p:ph sz="quarter" idx="1"/>
          </p:nvPr>
        </p:nvSpPr>
        <p:spPr/>
        <p:txBody>
          <a:bodyPr>
            <a:normAutofit/>
          </a:bodyPr>
          <a:lstStyle/>
          <a:p>
            <a:r>
              <a:rPr lang="en-US" dirty="0" smtClean="0"/>
              <a:t>The aftermath of the Fall of Rome</a:t>
            </a:r>
          </a:p>
          <a:p>
            <a:pPr lvl="1"/>
            <a:r>
              <a:rPr lang="en-US" dirty="0" smtClean="0"/>
              <a:t>Chaos and disorder</a:t>
            </a:r>
          </a:p>
          <a:p>
            <a:pPr lvl="1"/>
            <a:r>
              <a:rPr lang="en-US" dirty="0" smtClean="0"/>
              <a:t>Survival</a:t>
            </a:r>
          </a:p>
          <a:p>
            <a:pPr lvl="1"/>
            <a:r>
              <a:rPr lang="en-US" dirty="0" smtClean="0"/>
              <a:t>Fragmented and weak.</a:t>
            </a:r>
          </a:p>
          <a:p>
            <a:r>
              <a:rPr lang="en-US" dirty="0" smtClean="0"/>
              <a:t>Comparisons to hydraulic societies</a:t>
            </a:r>
          </a:p>
          <a:p>
            <a:pPr lvl="1"/>
            <a:r>
              <a:rPr lang="en-US" dirty="0" smtClean="0"/>
              <a:t>Water and food management</a:t>
            </a:r>
          </a:p>
          <a:p>
            <a:r>
              <a:rPr lang="en-US" dirty="0" smtClean="0"/>
              <a:t>What a difference a few centuries could make</a:t>
            </a:r>
          </a:p>
          <a:p>
            <a:pPr lvl="1"/>
            <a:r>
              <a:rPr lang="en-US" dirty="0" smtClean="0"/>
              <a:t>By 1500, Europe will be a dominate world power</a:t>
            </a:r>
            <a:endParaRPr lang="en-US" dirty="0"/>
          </a:p>
        </p:txBody>
      </p:sp>
      <p:pic>
        <p:nvPicPr>
          <p:cNvPr id="4" name="~PP437.WAV">
            <a:hlinkClick r:id="" action="ppaction://media"/>
          </p:cNvPr>
          <p:cNvPicPr>
            <a:picLocks noRot="1" noChangeAspect="1"/>
          </p:cNvPicPr>
          <p:nvPr>
            <a:wavAudioFile r:embed="rId1" name="~PP437.WAV"/>
          </p:nvPr>
        </p:nvPicPr>
        <p:blipFill>
          <a:blip r:embed="rId3"/>
          <a:stretch>
            <a:fillRect/>
          </a:stretch>
        </p:blipFill>
        <p:spPr>
          <a:xfrm>
            <a:off x="8716963" y="6430963"/>
            <a:ext cx="304800" cy="304800"/>
          </a:xfrm>
          <a:prstGeom prst="rect">
            <a:avLst/>
          </a:prstGeom>
        </p:spPr>
      </p:pic>
    </p:spTree>
  </p:cSld>
  <p:clrMapOvr>
    <a:masterClrMapping/>
  </p:clrMapOvr>
  <p:transition advTm="16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Agricultural Revolution II</a:t>
            </a:r>
            <a:endParaRPr lang="en-US" dirty="0"/>
          </a:p>
        </p:txBody>
      </p:sp>
      <p:sp>
        <p:nvSpPr>
          <p:cNvPr id="3" name="Content Placeholder 2"/>
          <p:cNvSpPr>
            <a:spLocks noGrp="1"/>
          </p:cNvSpPr>
          <p:nvPr>
            <p:ph sz="quarter" idx="1"/>
          </p:nvPr>
        </p:nvSpPr>
        <p:spPr>
          <a:xfrm>
            <a:off x="1066800" y="1447800"/>
            <a:ext cx="3657600" cy="4663440"/>
          </a:xfrm>
        </p:spPr>
        <p:txBody>
          <a:bodyPr>
            <a:normAutofit lnSpcReduction="10000"/>
          </a:bodyPr>
          <a:lstStyle/>
          <a:p>
            <a:r>
              <a:rPr lang="en-US" dirty="0" smtClean="0"/>
              <a:t>Pop.  of Europe increased 38% from 600-1000.  Why?</a:t>
            </a:r>
          </a:p>
          <a:p>
            <a:pPr lvl="1"/>
            <a:r>
              <a:rPr lang="en-US" dirty="0" smtClean="0"/>
              <a:t>Natural Resources</a:t>
            </a:r>
          </a:p>
          <a:p>
            <a:pPr lvl="2"/>
            <a:r>
              <a:rPr lang="en-US" dirty="0" smtClean="0"/>
              <a:t>Land</a:t>
            </a:r>
          </a:p>
          <a:p>
            <a:pPr lvl="3"/>
            <a:r>
              <a:rPr lang="en-US" dirty="0" smtClean="0"/>
              <a:t>Crops and cattle</a:t>
            </a:r>
          </a:p>
          <a:p>
            <a:pPr lvl="3"/>
            <a:r>
              <a:rPr lang="en-US" dirty="0" smtClean="0"/>
              <a:t>Amount declines do to pop. Growth and increased size of cities</a:t>
            </a:r>
          </a:p>
          <a:p>
            <a:pPr lvl="3"/>
            <a:r>
              <a:rPr lang="en-US" dirty="0" smtClean="0"/>
              <a:t>Forest depletion (ecological crisis) spurs innovation</a:t>
            </a:r>
          </a:p>
          <a:p>
            <a:pPr lvl="3"/>
            <a:r>
              <a:rPr lang="en-US" dirty="0" smtClean="0"/>
              <a:t> How could a farmer etch out a living?</a:t>
            </a:r>
          </a:p>
        </p:txBody>
      </p:sp>
      <p:pic>
        <p:nvPicPr>
          <p:cNvPr id="6" name="Picture 2" descr="\\sccsrv-pdc02\home$\faculty\thack\My Pictures\Picture2.jpg"/>
          <p:cNvPicPr>
            <a:picLocks noGrp="1" noChangeAspect="1" noChangeArrowheads="1"/>
          </p:cNvPicPr>
          <p:nvPr>
            <p:ph sz="quarter" idx="2"/>
          </p:nvPr>
        </p:nvPicPr>
        <p:blipFill>
          <a:blip r:embed="rId3"/>
          <a:stretch>
            <a:fillRect/>
          </a:stretch>
        </p:blipFill>
        <p:spPr bwMode="auto">
          <a:xfrm>
            <a:off x="5005387" y="1541462"/>
            <a:ext cx="3295650" cy="4286250"/>
          </a:xfrm>
          <a:prstGeom prst="rect">
            <a:avLst/>
          </a:prstGeom>
          <a:noFill/>
        </p:spPr>
      </p:pic>
      <p:pic>
        <p:nvPicPr>
          <p:cNvPr id="5" name="~PP3747.WAV">
            <a:hlinkClick r:id="" action="ppaction://media"/>
          </p:cNvPr>
          <p:cNvPicPr>
            <a:picLocks noRot="1" noChangeAspect="1"/>
          </p:cNvPicPr>
          <p:nvPr>
            <a:wavAudioFile r:embed="rId1" name="~PP3747.WAV"/>
          </p:nvPr>
        </p:nvPicPr>
        <p:blipFill>
          <a:blip r:embed="rId4"/>
          <a:stretch>
            <a:fillRect/>
          </a:stretch>
        </p:blipFill>
        <p:spPr>
          <a:xfrm>
            <a:off x="8716963" y="6430963"/>
            <a:ext cx="304800" cy="304800"/>
          </a:xfrm>
          <a:prstGeom prst="rect">
            <a:avLst/>
          </a:prstGeom>
        </p:spPr>
      </p:pic>
    </p:spTree>
  </p:cSld>
  <p:clrMapOvr>
    <a:masterClrMapping/>
  </p:clrMapOvr>
  <p:transition advTm="1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Scratch Plow</a:t>
            </a:r>
            <a:endParaRPr lang="en-US" dirty="0"/>
          </a:p>
        </p:txBody>
      </p:sp>
      <p:pic>
        <p:nvPicPr>
          <p:cNvPr id="2050" name="Picture 2" descr="\\sccsrv-pdc02\home$\faculty\thack\My Pictures\Picture1.jpg"/>
          <p:cNvPicPr>
            <a:picLocks noGrp="1" noChangeAspect="1" noChangeArrowheads="1"/>
          </p:cNvPicPr>
          <p:nvPr>
            <p:ph sz="quarter" idx="1"/>
          </p:nvPr>
        </p:nvPicPr>
        <p:blipFill>
          <a:blip r:embed="rId3"/>
          <a:stretch>
            <a:fillRect/>
          </a:stretch>
        </p:blipFill>
        <p:spPr bwMode="auto">
          <a:xfrm>
            <a:off x="1035203" y="1219200"/>
            <a:ext cx="7073594" cy="4937125"/>
          </a:xfrm>
          <a:prstGeom prst="rect">
            <a:avLst/>
          </a:prstGeom>
          <a:noFill/>
        </p:spPr>
      </p:pic>
      <p:pic>
        <p:nvPicPr>
          <p:cNvPr id="4" name="~PP1546.WAV">
            <a:hlinkClick r:id="" action="ppaction://media"/>
          </p:cNvPr>
          <p:cNvPicPr>
            <a:picLocks noRot="1" noChangeAspect="1"/>
          </p:cNvPicPr>
          <p:nvPr>
            <a:wavAudioFile r:embed="rId1" name="~PP1546.WAV"/>
          </p:nvPr>
        </p:nvPicPr>
        <p:blipFill>
          <a:blip r:embed="rId4"/>
          <a:stretch>
            <a:fillRect/>
          </a:stretch>
        </p:blipFill>
        <p:spPr>
          <a:xfrm>
            <a:off x="8716963" y="6430963"/>
            <a:ext cx="304800" cy="304800"/>
          </a:xfrm>
          <a:prstGeom prst="rect">
            <a:avLst/>
          </a:prstGeom>
        </p:spPr>
      </p:pic>
    </p:spTree>
  </p:cSld>
  <p:clrMapOvr>
    <a:masterClrMapping/>
  </p:clrMapOvr>
  <p:transition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Medieval Microchips</a:t>
            </a:r>
            <a:endParaRPr lang="en-US" dirty="0"/>
          </a:p>
        </p:txBody>
      </p:sp>
      <p:sp>
        <p:nvSpPr>
          <p:cNvPr id="5" name="Content Placeholder 4"/>
          <p:cNvSpPr>
            <a:spLocks noGrp="1"/>
          </p:cNvSpPr>
          <p:nvPr>
            <p:ph sz="quarter" idx="1"/>
          </p:nvPr>
        </p:nvSpPr>
        <p:spPr/>
        <p:txBody>
          <a:bodyPr/>
          <a:lstStyle/>
          <a:p>
            <a:r>
              <a:rPr lang="en-US" dirty="0" smtClean="0"/>
              <a:t>The heavy plow </a:t>
            </a:r>
          </a:p>
          <a:p>
            <a:pPr lvl="1"/>
            <a:r>
              <a:rPr lang="en-US" dirty="0" smtClean="0"/>
              <a:t>Furrows created</a:t>
            </a:r>
          </a:p>
          <a:p>
            <a:r>
              <a:rPr lang="en-US" dirty="0" smtClean="0"/>
              <a:t>The Horse and Collar</a:t>
            </a:r>
          </a:p>
          <a:p>
            <a:pPr lvl="1"/>
            <a:r>
              <a:rPr lang="en-US" dirty="0" smtClean="0"/>
              <a:t>Faster and could go farther from home</a:t>
            </a:r>
          </a:p>
          <a:p>
            <a:r>
              <a:rPr lang="en-US" dirty="0" smtClean="0"/>
              <a:t>Horseshoe</a:t>
            </a:r>
          </a:p>
        </p:txBody>
      </p:sp>
      <p:sp>
        <p:nvSpPr>
          <p:cNvPr id="6" name="Content Placeholder 5"/>
          <p:cNvSpPr>
            <a:spLocks noGrp="1"/>
          </p:cNvSpPr>
          <p:nvPr>
            <p:ph sz="quarter" idx="2"/>
          </p:nvPr>
        </p:nvSpPr>
        <p:spPr/>
        <p:txBody>
          <a:bodyPr/>
          <a:lstStyle/>
          <a:p>
            <a:endParaRPr lang="en-US" dirty="0"/>
          </a:p>
        </p:txBody>
      </p:sp>
      <p:pic>
        <p:nvPicPr>
          <p:cNvPr id="7" name="~PP2432.WAV">
            <a:hlinkClick r:id="" action="ppaction://media"/>
          </p:cNvPr>
          <p:cNvPicPr>
            <a:picLocks noRot="1" noChangeAspect="1"/>
          </p:cNvPicPr>
          <p:nvPr>
            <a:wavAudioFile r:embed="rId1" name="~PP2432.WAV"/>
          </p:nvPr>
        </p:nvPicPr>
        <p:blipFill>
          <a:blip r:embed="rId3"/>
          <a:stretch>
            <a:fillRect/>
          </a:stretch>
        </p:blipFill>
        <p:spPr>
          <a:xfrm>
            <a:off x="8716963" y="6430963"/>
            <a:ext cx="304800" cy="304800"/>
          </a:xfrm>
          <a:prstGeom prst="rect">
            <a:avLst/>
          </a:prstGeom>
        </p:spPr>
      </p:pic>
    </p:spTree>
  </p:cSld>
  <p:clrMapOvr>
    <a:masterClrMapping/>
  </p:clrMapOvr>
  <p:transition advTm="9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Medieval Microchips, cont.</a:t>
            </a:r>
            <a:endParaRPr lang="en-US" dirty="0"/>
          </a:p>
        </p:txBody>
      </p:sp>
      <p:sp>
        <p:nvSpPr>
          <p:cNvPr id="3" name="Content Placeholder 2"/>
          <p:cNvSpPr>
            <a:spLocks noGrp="1"/>
          </p:cNvSpPr>
          <p:nvPr>
            <p:ph sz="quarter" idx="1"/>
          </p:nvPr>
        </p:nvSpPr>
        <p:spPr>
          <a:xfrm>
            <a:off x="1219200" y="1524000"/>
            <a:ext cx="3886200" cy="5334000"/>
          </a:xfrm>
        </p:spPr>
        <p:txBody>
          <a:bodyPr>
            <a:normAutofit fontScale="77500" lnSpcReduction="20000"/>
          </a:bodyPr>
          <a:lstStyle/>
          <a:p>
            <a:r>
              <a:rPr lang="en-US" dirty="0" smtClean="0"/>
              <a:t>Three-Field crop rotation</a:t>
            </a:r>
          </a:p>
          <a:p>
            <a:pPr lvl="1"/>
            <a:r>
              <a:rPr lang="en-US" dirty="0" smtClean="0"/>
              <a:t>Planting rotated over a three years cycle</a:t>
            </a:r>
          </a:p>
          <a:p>
            <a:r>
              <a:rPr lang="en-US" dirty="0" smtClean="0"/>
              <a:t>These new technologies produced a variety of social consequences:</a:t>
            </a:r>
          </a:p>
          <a:p>
            <a:pPr lvl="1"/>
            <a:r>
              <a:rPr lang="en-US" dirty="0" smtClean="0"/>
              <a:t>The deep plow made it possible to farm new lands, accounting for the northward shift of European agriculture in the Middle Ages.</a:t>
            </a:r>
          </a:p>
          <a:p>
            <a:pPr lvl="1"/>
            <a:r>
              <a:rPr lang="en-US" dirty="0" smtClean="0"/>
              <a:t>Because the heavy plow and its team of horses were expensive tools, and beyond the capacities of individual peasant farmers to own them, they brought collective ownership and patterns of communal agriculture.</a:t>
            </a:r>
          </a:p>
          <a:p>
            <a:pPr lvl="1"/>
            <a:r>
              <a:rPr lang="en-US" dirty="0" smtClean="0"/>
              <a:t>The solidification of the medieval village and the manorial system as the foundation of European society.</a:t>
            </a:r>
            <a:endParaRPr lang="en-US" dirty="0"/>
          </a:p>
        </p:txBody>
      </p:sp>
      <p:sp>
        <p:nvSpPr>
          <p:cNvPr id="4" name="Content Placeholder 3"/>
          <p:cNvSpPr>
            <a:spLocks noGrp="1"/>
          </p:cNvSpPr>
          <p:nvPr>
            <p:ph sz="quarter" idx="2"/>
          </p:nvPr>
        </p:nvSpPr>
        <p:spPr/>
        <p:txBody>
          <a:bodyPr>
            <a:normAutofit fontScale="77500" lnSpcReduction="20000"/>
          </a:bodyPr>
          <a:lstStyle/>
          <a:p>
            <a:endParaRPr lang="en-US" dirty="0"/>
          </a:p>
        </p:txBody>
      </p:sp>
      <p:pic>
        <p:nvPicPr>
          <p:cNvPr id="5" name="~PP1523.WAV">
            <a:hlinkClick r:id="" action="ppaction://media"/>
          </p:cNvPr>
          <p:cNvPicPr>
            <a:picLocks noRot="1" noChangeAspect="1"/>
          </p:cNvPicPr>
          <p:nvPr>
            <a:wavAudioFile r:embed="rId1" name="~PP1523.WAV"/>
          </p:nvPr>
        </p:nvPicPr>
        <p:blipFill>
          <a:blip r:embed="rId3"/>
          <a:stretch>
            <a:fillRect/>
          </a:stretch>
        </p:blipFill>
        <p:spPr>
          <a:xfrm>
            <a:off x="8716963" y="6430963"/>
            <a:ext cx="304800" cy="304800"/>
          </a:xfrm>
          <a:prstGeom prst="rect">
            <a:avLst/>
          </a:prstGeom>
        </p:spPr>
      </p:pic>
    </p:spTree>
  </p:cSld>
  <p:clrMapOvr>
    <a:masterClrMapping/>
  </p:clrMapOvr>
  <p:transition advTm="1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Medieval Microchips, cont.</a:t>
            </a:r>
            <a:endParaRPr lang="en-US" dirty="0"/>
          </a:p>
        </p:txBody>
      </p:sp>
      <p:sp>
        <p:nvSpPr>
          <p:cNvPr id="3" name="Content Placeholder 2"/>
          <p:cNvSpPr>
            <a:spLocks noGrp="1"/>
          </p:cNvSpPr>
          <p:nvPr>
            <p:ph sz="quarter" idx="1"/>
          </p:nvPr>
        </p:nvSpPr>
        <p:spPr/>
        <p:txBody>
          <a:bodyPr>
            <a:normAutofit/>
          </a:bodyPr>
          <a:lstStyle/>
          <a:p>
            <a:r>
              <a:rPr lang="en-US" dirty="0" smtClean="0"/>
              <a:t>Three-Field crop rotation’s advantages</a:t>
            </a:r>
          </a:p>
          <a:p>
            <a:pPr lvl="1"/>
            <a:r>
              <a:rPr lang="en-US" dirty="0" smtClean="0"/>
              <a:t>Springtime oats and Veggies</a:t>
            </a:r>
          </a:p>
          <a:p>
            <a:pPr lvl="1"/>
            <a:r>
              <a:rPr lang="en-US" dirty="0" smtClean="0"/>
              <a:t>Agriculture increased 50%, prices dropped, starvation declined</a:t>
            </a:r>
          </a:p>
          <a:p>
            <a:pPr lvl="1"/>
            <a:r>
              <a:rPr lang="en-US" dirty="0" smtClean="0"/>
              <a:t>Pop. In 1300 was at 79 million</a:t>
            </a:r>
          </a:p>
          <a:p>
            <a:pPr lvl="2"/>
            <a:r>
              <a:rPr lang="en-US" dirty="0" smtClean="0"/>
              <a:t>Paris went from 28,000 in 600 to 228,000 in 1300</a:t>
            </a:r>
          </a:p>
        </p:txBody>
      </p:sp>
      <p:sp>
        <p:nvSpPr>
          <p:cNvPr id="4" name="Content Placeholder 3"/>
          <p:cNvSpPr>
            <a:spLocks noGrp="1"/>
          </p:cNvSpPr>
          <p:nvPr>
            <p:ph sz="quarter" idx="2"/>
          </p:nvPr>
        </p:nvSpPr>
        <p:spPr/>
        <p:txBody>
          <a:bodyPr>
            <a:normAutofit/>
          </a:bodyPr>
          <a:lstStyle/>
          <a:p>
            <a:endParaRPr lang="en-US"/>
          </a:p>
        </p:txBody>
      </p:sp>
      <p:pic>
        <p:nvPicPr>
          <p:cNvPr id="5" name="~PP16.WAV">
            <a:hlinkClick r:id="" action="ppaction://media"/>
          </p:cNvPr>
          <p:cNvPicPr>
            <a:picLocks noRot="1" noChangeAspect="1"/>
          </p:cNvPicPr>
          <p:nvPr>
            <a:wavAudioFile r:embed="rId1" name="~PP16.WAV"/>
          </p:nvPr>
        </p:nvPicPr>
        <p:blipFill>
          <a:blip r:embed="rId3"/>
          <a:stretch>
            <a:fillRect/>
          </a:stretch>
        </p:blipFill>
        <p:spPr>
          <a:xfrm>
            <a:off x="8716963" y="6430963"/>
            <a:ext cx="304800" cy="304800"/>
          </a:xfrm>
          <a:prstGeom prst="rect">
            <a:avLst/>
          </a:prstGeom>
        </p:spPr>
      </p:pic>
    </p:spTree>
  </p:cSld>
  <p:clrMapOvr>
    <a:masterClrMapping/>
  </p:clrMapOvr>
  <p:transition advTm="6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Medieval Microchips, cont.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Military technology</a:t>
            </a:r>
          </a:p>
          <a:p>
            <a:pPr lvl="1"/>
            <a:r>
              <a:rPr lang="en-US" dirty="0" smtClean="0"/>
              <a:t>The armored knight</a:t>
            </a:r>
          </a:p>
          <a:p>
            <a:pPr lvl="2"/>
            <a:r>
              <a:rPr lang="en-US" dirty="0" smtClean="0"/>
              <a:t>The stirrup</a:t>
            </a:r>
          </a:p>
          <a:p>
            <a:pPr lvl="1"/>
            <a:r>
              <a:rPr lang="en-US" dirty="0" smtClean="0"/>
              <a:t>This new technology matched easily with the manorial system brought about by the revolution in agriculture</a:t>
            </a:r>
          </a:p>
          <a:p>
            <a:pPr lvl="2"/>
            <a:r>
              <a:rPr lang="en-US" dirty="0" smtClean="0"/>
              <a:t>Knight replaced the peasant-soldier and a fulltime employee</a:t>
            </a:r>
          </a:p>
          <a:p>
            <a:pPr lvl="3"/>
            <a:r>
              <a:rPr lang="en-US" dirty="0" smtClean="0"/>
              <a:t>A feudal relationship</a:t>
            </a:r>
          </a:p>
          <a:p>
            <a:pPr lvl="4"/>
            <a:r>
              <a:rPr lang="en-US" dirty="0" smtClean="0"/>
              <a:t>No strong central govt. needed</a:t>
            </a:r>
          </a:p>
          <a:p>
            <a:pPr lvl="1"/>
            <a:r>
              <a:rPr lang="en-US" dirty="0" smtClean="0"/>
              <a:t>The manorial system was well-adapted to the European ecology, and the knight-village relation became characteristic of European feudalism and the manorial system</a:t>
            </a:r>
          </a:p>
          <a:p>
            <a:pPr lvl="2"/>
            <a:r>
              <a:rPr lang="en-US" dirty="0" smtClean="0"/>
              <a:t>The village supported the knights and the knight protected the village</a:t>
            </a:r>
          </a:p>
          <a:p>
            <a:pPr lvl="1"/>
            <a:r>
              <a:rPr lang="en-US" dirty="0" smtClean="0"/>
              <a:t>Too many knights, look to expand</a:t>
            </a:r>
            <a:br>
              <a:rPr lang="en-US" dirty="0" smtClean="0"/>
            </a:br>
            <a:endParaRPr lang="en-US" dirty="0" smtClean="0"/>
          </a:p>
        </p:txBody>
      </p:sp>
      <p:sp>
        <p:nvSpPr>
          <p:cNvPr id="4" name="Content Placeholder 3"/>
          <p:cNvSpPr>
            <a:spLocks noGrp="1"/>
          </p:cNvSpPr>
          <p:nvPr>
            <p:ph sz="quarter" idx="2"/>
          </p:nvPr>
        </p:nvSpPr>
        <p:spPr/>
        <p:txBody>
          <a:bodyPr>
            <a:normAutofit fontScale="77500" lnSpcReduction="20000"/>
          </a:bodyPr>
          <a:lstStyle/>
          <a:p>
            <a:endParaRPr lang="en-US" dirty="0"/>
          </a:p>
        </p:txBody>
      </p:sp>
      <p:pic>
        <p:nvPicPr>
          <p:cNvPr id="5" name="~PP3497.WAV">
            <a:hlinkClick r:id="" action="ppaction://media"/>
          </p:cNvPr>
          <p:cNvPicPr>
            <a:picLocks noRot="1" noChangeAspect="1"/>
          </p:cNvPicPr>
          <p:nvPr>
            <a:wavAudioFile r:embed="rId1" name="~PP3497.WAV"/>
          </p:nvPr>
        </p:nvPicPr>
        <p:blipFill>
          <a:blip r:embed="rId3"/>
          <a:stretch>
            <a:fillRect/>
          </a:stretch>
        </p:blipFill>
        <p:spPr>
          <a:xfrm>
            <a:off x="8716963" y="6430963"/>
            <a:ext cx="304800" cy="304800"/>
          </a:xfrm>
          <a:prstGeom prst="rect">
            <a:avLst/>
          </a:prstGeom>
        </p:spPr>
      </p:pic>
    </p:spTree>
  </p:cSld>
  <p:clrMapOvr>
    <a:masterClrMapping/>
  </p:clrMapOvr>
  <p:transition advTm="20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493</TotalTime>
  <Words>635</Words>
  <Application>Microsoft Office PowerPoint</Application>
  <PresentationFormat>On-screen Show (4:3)</PresentationFormat>
  <Paragraphs>91</Paragraphs>
  <Slides>18</Slides>
  <Notes>0</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Origin</vt:lpstr>
      <vt:lpstr>Lecture 8</vt:lpstr>
      <vt:lpstr>Lecture Objectives</vt:lpstr>
      <vt:lpstr>Europe in 1000</vt:lpstr>
      <vt:lpstr>The Agricultural Revolution II</vt:lpstr>
      <vt:lpstr>Scratch Plow</vt:lpstr>
      <vt:lpstr>Medieval Microchips</vt:lpstr>
      <vt:lpstr>Medieval Microchips, cont.</vt:lpstr>
      <vt:lpstr>Medieval Microchips, cont.</vt:lpstr>
      <vt:lpstr>Medieval Microchips, cont.</vt:lpstr>
      <vt:lpstr>The Feudal System</vt:lpstr>
      <vt:lpstr>Medieval Machines</vt:lpstr>
      <vt:lpstr>Technology and Science</vt:lpstr>
      <vt:lpstr>Famine, Plague, and War</vt:lpstr>
      <vt:lpstr>The Gunpowder Revolution</vt:lpstr>
      <vt:lpstr>Toward the Future</vt:lpstr>
      <vt:lpstr>Map_08.05.jpg</vt:lpstr>
      <vt:lpstr>Map_08.03.jpg</vt:lpstr>
      <vt:lpstr>Map_08.02.jpg</vt:lpstr>
    </vt:vector>
  </TitlesOfParts>
  <Company>Salem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dc:title>
  <dc:creator>Salem Community College</dc:creator>
  <cp:lastModifiedBy>Salem Community College</cp:lastModifiedBy>
  <cp:revision>2</cp:revision>
  <dcterms:created xsi:type="dcterms:W3CDTF">2009-11-23T18:09:19Z</dcterms:created>
  <dcterms:modified xsi:type="dcterms:W3CDTF">2009-11-24T19:13:37Z</dcterms:modified>
</cp:coreProperties>
</file>