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75"/>
  </p:notesMasterIdLst>
  <p:handoutMasterIdLst>
    <p:handoutMasterId r:id="rId76"/>
  </p:handoutMasterIdLst>
  <p:sldIdLst>
    <p:sldId id="381" r:id="rId2"/>
    <p:sldId id="383" r:id="rId3"/>
    <p:sldId id="384" r:id="rId4"/>
    <p:sldId id="385" r:id="rId5"/>
    <p:sldId id="386" r:id="rId6"/>
    <p:sldId id="387" r:id="rId7"/>
    <p:sldId id="388" r:id="rId8"/>
    <p:sldId id="389" r:id="rId9"/>
    <p:sldId id="390" r:id="rId10"/>
    <p:sldId id="391" r:id="rId11"/>
    <p:sldId id="392" r:id="rId12"/>
    <p:sldId id="393" r:id="rId13"/>
    <p:sldId id="394" r:id="rId14"/>
    <p:sldId id="395" r:id="rId15"/>
    <p:sldId id="396" r:id="rId16"/>
    <p:sldId id="397" r:id="rId17"/>
    <p:sldId id="401" r:id="rId18"/>
    <p:sldId id="398" r:id="rId19"/>
    <p:sldId id="399" r:id="rId20"/>
    <p:sldId id="400" r:id="rId21"/>
    <p:sldId id="402" r:id="rId22"/>
    <p:sldId id="403" r:id="rId23"/>
    <p:sldId id="404" r:id="rId24"/>
    <p:sldId id="405" r:id="rId25"/>
    <p:sldId id="406" r:id="rId26"/>
    <p:sldId id="407" r:id="rId27"/>
    <p:sldId id="408" r:id="rId28"/>
    <p:sldId id="409" r:id="rId29"/>
    <p:sldId id="410" r:id="rId30"/>
    <p:sldId id="411" r:id="rId31"/>
    <p:sldId id="412" r:id="rId32"/>
    <p:sldId id="413" r:id="rId33"/>
    <p:sldId id="414" r:id="rId34"/>
    <p:sldId id="415" r:id="rId35"/>
    <p:sldId id="416" r:id="rId36"/>
    <p:sldId id="417" r:id="rId37"/>
    <p:sldId id="418" r:id="rId38"/>
    <p:sldId id="419" r:id="rId39"/>
    <p:sldId id="420" r:id="rId40"/>
    <p:sldId id="421" r:id="rId41"/>
    <p:sldId id="422" r:id="rId42"/>
    <p:sldId id="423" r:id="rId43"/>
    <p:sldId id="424" r:id="rId44"/>
    <p:sldId id="425" r:id="rId45"/>
    <p:sldId id="426" r:id="rId46"/>
    <p:sldId id="427" r:id="rId47"/>
    <p:sldId id="428" r:id="rId48"/>
    <p:sldId id="429" r:id="rId49"/>
    <p:sldId id="430" r:id="rId50"/>
    <p:sldId id="431" r:id="rId51"/>
    <p:sldId id="432" r:id="rId52"/>
    <p:sldId id="433" r:id="rId53"/>
    <p:sldId id="434" r:id="rId54"/>
    <p:sldId id="435" r:id="rId55"/>
    <p:sldId id="436" r:id="rId56"/>
    <p:sldId id="437" r:id="rId57"/>
    <p:sldId id="438" r:id="rId58"/>
    <p:sldId id="439" r:id="rId59"/>
    <p:sldId id="440" r:id="rId60"/>
    <p:sldId id="441" r:id="rId61"/>
    <p:sldId id="442" r:id="rId62"/>
    <p:sldId id="443" r:id="rId63"/>
    <p:sldId id="444" r:id="rId64"/>
    <p:sldId id="445" r:id="rId65"/>
    <p:sldId id="446" r:id="rId66"/>
    <p:sldId id="447" r:id="rId67"/>
    <p:sldId id="448" r:id="rId68"/>
    <p:sldId id="449" r:id="rId69"/>
    <p:sldId id="450" r:id="rId70"/>
    <p:sldId id="451" r:id="rId71"/>
    <p:sldId id="454" r:id="rId72"/>
    <p:sldId id="452" r:id="rId73"/>
    <p:sldId id="453"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sh Morgan" initials="TM" lastIdx="49" clrIdx="0">
    <p:extLst>
      <p:ext uri="{19B8F6BF-5375-455C-9EA6-DF929625EA0E}">
        <p15:presenceInfo xmlns:p15="http://schemas.microsoft.com/office/powerpoint/2012/main" userId="8af52a74a1fcb0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728F"/>
    <a:srgbClr val="FFAA1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75483" autoAdjust="0"/>
  </p:normalViewPr>
  <p:slideViewPr>
    <p:cSldViewPr snapToGrid="0">
      <p:cViewPr varScale="1">
        <p:scale>
          <a:sx n="88" d="100"/>
          <a:sy n="88" d="100"/>
        </p:scale>
        <p:origin x="24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A4E5A9-E74C-2D43-B8E5-1FF82190C7FC}" type="datetimeFigureOut">
              <a:rPr lang="en-US" smtClean="0"/>
              <a:pPr/>
              <a:t>12/12/2016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5D6EAA-AE44-FA40-8641-14618B3B50E5}" type="slidenum">
              <a:rPr lang="en-US" smtClean="0"/>
              <a:pPr/>
              <a:t>‹#›</a:t>
            </a:fld>
            <a:endParaRPr lang="en-US"/>
          </a:p>
        </p:txBody>
      </p:sp>
    </p:spTree>
    <p:extLst>
      <p:ext uri="{BB962C8B-B14F-4D97-AF65-F5344CB8AC3E}">
        <p14:creationId xmlns:p14="http://schemas.microsoft.com/office/powerpoint/2010/main" val="317575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FAF0C21-8D54-A846-A48B-D02ECD372672}" type="slidenum">
              <a:rPr lang="en-US"/>
              <a:pPr>
                <a:defRPr/>
              </a:pPr>
              <a:t>‹#›</a:t>
            </a:fld>
            <a:endParaRPr lang="en-US"/>
          </a:p>
        </p:txBody>
      </p:sp>
    </p:spTree>
    <p:extLst>
      <p:ext uri="{BB962C8B-B14F-4D97-AF65-F5344CB8AC3E}">
        <p14:creationId xmlns:p14="http://schemas.microsoft.com/office/powerpoint/2010/main" val="3006195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0" indent="0">
              <a:buFont typeface="Arial"/>
              <a:buNone/>
              <a:defRPr/>
            </a:pPr>
            <a:r>
              <a:rPr lang="en-US" dirty="0" smtClean="0"/>
              <a:t>Figure 16.2</a:t>
            </a:r>
          </a:p>
          <a:p>
            <a:pPr marL="171450" indent="-171450">
              <a:buFont typeface="Arial"/>
              <a:buChar char="•"/>
              <a:defRPr/>
            </a:pPr>
            <a:r>
              <a:rPr lang="en-US" dirty="0" smtClean="0"/>
              <a:t>Human have strengths and weaknesses in ability to detect and interpret stimuli.</a:t>
            </a:r>
          </a:p>
          <a:p>
            <a:pPr marL="171450" indent="-171450">
              <a:buFont typeface="Arial"/>
              <a:buChar char="•"/>
              <a:defRPr/>
            </a:pPr>
            <a:r>
              <a:rPr lang="en-US" dirty="0" smtClean="0">
                <a:cs typeface="ＭＳ Ｐゴシック" charset="0"/>
              </a:rPr>
              <a:t>We are ignorant of many stimuli</a:t>
            </a:r>
          </a:p>
          <a:p>
            <a:pPr marL="628650" lvl="1" indent="-171450">
              <a:buFont typeface="Arial"/>
              <a:buChar char="•"/>
              <a:defRPr/>
            </a:pPr>
            <a:r>
              <a:rPr lang="en-US" dirty="0" smtClean="0">
                <a:ea typeface="ＭＳ Ｐゴシック" charset="0"/>
              </a:rPr>
              <a:t>X-rays, radio waves, ultraviolet and infrared light</a:t>
            </a:r>
          </a:p>
          <a:p>
            <a:pPr marL="628650" lvl="1" indent="-171450">
              <a:buFont typeface="Arial"/>
              <a:buChar char="•"/>
              <a:defRPr/>
            </a:pPr>
            <a:r>
              <a:rPr lang="en-US" dirty="0" smtClean="0">
                <a:ea typeface="ＭＳ Ｐゴシック" charset="0"/>
              </a:rPr>
              <a:t>Very high and very low frequency sounds</a:t>
            </a:r>
          </a:p>
          <a:p>
            <a:pPr marL="171450" indent="-171450">
              <a:buFont typeface="Arial"/>
              <a:buChar char="•"/>
              <a:defRPr/>
            </a:pPr>
            <a:r>
              <a:rPr lang="en-US" dirty="0" smtClean="0">
                <a:cs typeface="ＭＳ Ｐゴシック" charset="0"/>
              </a:rPr>
              <a:t>Other organisms use stimuli we cannot detect</a:t>
            </a:r>
          </a:p>
          <a:p>
            <a:pPr marL="628650" lvl="1" indent="-171450">
              <a:buFont typeface="Arial"/>
              <a:buChar char="•"/>
              <a:defRPr/>
            </a:pPr>
            <a:r>
              <a:rPr lang="en-US" dirty="0" smtClean="0">
                <a:ea typeface="ＭＳ Ｐゴシック" charset="0"/>
              </a:rPr>
              <a:t>Birds use magnetic compass</a:t>
            </a:r>
          </a:p>
          <a:p>
            <a:pPr marL="628650" lvl="1" indent="-171450">
              <a:buFont typeface="Arial"/>
              <a:buChar char="•"/>
              <a:defRPr/>
            </a:pPr>
            <a:r>
              <a:rPr lang="en-US" dirty="0" smtClean="0">
                <a:ea typeface="ＭＳ Ｐゴシック" charset="0"/>
              </a:rPr>
              <a:t>Bats and dolphins use sonar</a:t>
            </a:r>
          </a:p>
          <a:p>
            <a:pPr marL="628650" lvl="1" indent="-171450">
              <a:buFont typeface="Arial" panose="020B0604020202020204" pitchFamily="34" charset="0"/>
              <a:buChar char="•"/>
              <a:defRPr/>
            </a:pPr>
            <a:r>
              <a:rPr lang="en-US" dirty="0" smtClean="0">
                <a:ea typeface="ＭＳ Ｐゴシック" charset="0"/>
              </a:rPr>
              <a:t>Bees and ants see polarization of sunlight for navigation</a:t>
            </a:r>
          </a:p>
          <a:p>
            <a:pPr marL="171450" indent="-171450">
              <a:buFont typeface="Arial"/>
              <a:buChar char="•"/>
              <a:defRPr/>
            </a:pPr>
            <a:endParaRPr lang="en-US" dirty="0"/>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7E4267-5970-B84E-A100-5528322F53C3}" type="slidenum">
              <a:rPr lang="en-US" sz="1200">
                <a:solidFill>
                  <a:prstClr val="black"/>
                </a:solidFill>
              </a:rPr>
              <a:pPr eaLnBrk="1" hangingPunct="1"/>
              <a:t>8</a:t>
            </a:fld>
            <a:endParaRPr lang="en-US" sz="1200">
              <a:solidFill>
                <a:prstClr val="black"/>
              </a:solidFill>
            </a:endParaRPr>
          </a:p>
        </p:txBody>
      </p:sp>
    </p:spTree>
    <p:extLst>
      <p:ext uri="{BB962C8B-B14F-4D97-AF65-F5344CB8AC3E}">
        <p14:creationId xmlns:p14="http://schemas.microsoft.com/office/powerpoint/2010/main" val="426404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dirty="0" smtClean="0"/>
              <a:t>Figure 17.2</a:t>
            </a:r>
          </a:p>
          <a:p>
            <a:pPr marL="171450" indent="-171450">
              <a:buFontTx/>
              <a:buChar char="•"/>
            </a:pPr>
            <a:r>
              <a:rPr lang="en-US" dirty="0" smtClean="0"/>
              <a:t>The </a:t>
            </a:r>
            <a:r>
              <a:rPr lang="en-US" dirty="0"/>
              <a:t>shorter the wavelength, the higher the frequency. Wavelength determines the </a:t>
            </a:r>
            <a:r>
              <a:rPr lang="en-US" dirty="0" smtClean="0"/>
              <a:t>perceived color </a:t>
            </a:r>
            <a:r>
              <a:rPr lang="en-US" dirty="0"/>
              <a:t>of light (and also the pitch of sound)</a:t>
            </a:r>
            <a:r>
              <a:rPr lang="en-US" dirty="0" smtClean="0"/>
              <a:t>.</a:t>
            </a:r>
            <a:endParaRPr lang="en-US" dirty="0"/>
          </a:p>
          <a:p>
            <a:pPr marL="171450" indent="-171450">
              <a:buFontTx/>
              <a:buChar char="•"/>
            </a:pPr>
            <a:r>
              <a:rPr lang="en-US" dirty="0"/>
              <a:t>Physical energy seen as light</a:t>
            </a:r>
          </a:p>
          <a:p>
            <a:pPr marL="628650" lvl="1" indent="-171450">
              <a:buFontTx/>
              <a:buChar char="•"/>
            </a:pPr>
            <a:r>
              <a:rPr lang="en-US" i="1" dirty="0"/>
              <a:t>Wavelength</a:t>
            </a:r>
            <a:r>
              <a:rPr lang="en-US" dirty="0"/>
              <a:t>: Distance from one wave peak to the next</a:t>
            </a:r>
          </a:p>
          <a:p>
            <a:pPr marL="628650" lvl="1" indent="-171450">
              <a:buFontTx/>
              <a:buChar char="•"/>
            </a:pPr>
            <a:r>
              <a:rPr lang="en-US" i="1" dirty="0"/>
              <a:t>Hue</a:t>
            </a:r>
            <a:r>
              <a:rPr lang="en-US" dirty="0"/>
              <a:t>: Color experienced</a:t>
            </a:r>
          </a:p>
          <a:p>
            <a:pPr marL="628650" lvl="1" indent="-171450">
              <a:buFontTx/>
              <a:buChar char="•"/>
            </a:pPr>
            <a:r>
              <a:rPr lang="en-US" i="1" dirty="0"/>
              <a:t>Amplitude</a:t>
            </a:r>
            <a:r>
              <a:rPr lang="en-US" dirty="0"/>
              <a:t>: Height</a:t>
            </a:r>
          </a:p>
          <a:p>
            <a:pPr marL="628650" lvl="1" indent="-171450">
              <a:buFontTx/>
              <a:buChar char="•"/>
            </a:pPr>
            <a:r>
              <a:rPr lang="en-US" i="1" dirty="0"/>
              <a:t>Intensity</a:t>
            </a:r>
            <a:r>
              <a:rPr lang="en-US" dirty="0"/>
              <a:t>: Amount of contained energy; influences brightness</a:t>
            </a:r>
          </a:p>
          <a:p>
            <a:pPr marL="171450" indent="-171450">
              <a:buFontTx/>
              <a:buChar char="•"/>
            </a:pPr>
            <a:endParaRPr lang="en-US" dirty="0"/>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9D946D-8E37-F74C-9CB4-F26512AF4B55}" type="slidenum">
              <a:rPr lang="en-US" sz="1200"/>
              <a:pPr eaLnBrk="1" hangingPunct="1"/>
              <a:t>18</a:t>
            </a:fld>
            <a:endParaRPr lang="en-US" sz="1200"/>
          </a:p>
        </p:txBody>
      </p:sp>
    </p:spTree>
    <p:extLst>
      <p:ext uri="{BB962C8B-B14F-4D97-AF65-F5344CB8AC3E}">
        <p14:creationId xmlns:p14="http://schemas.microsoft.com/office/powerpoint/2010/main" val="964299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dirty="0" smtClean="0"/>
              <a:t>Figure 17.3</a:t>
            </a:r>
          </a:p>
          <a:p>
            <a:pPr marL="171450" indent="-171450">
              <a:buFontTx/>
              <a:buChar char="•"/>
            </a:pPr>
            <a:r>
              <a:rPr lang="en-US" dirty="0" smtClean="0"/>
              <a:t>Light </a:t>
            </a:r>
            <a:r>
              <a:rPr lang="en-US" dirty="0"/>
              <a:t>rays reflected from a candle pass through the cornea, pupil, and lens.</a:t>
            </a:r>
          </a:p>
          <a:p>
            <a:pPr marL="171450" indent="-171450">
              <a:buFontTx/>
              <a:buChar char="•"/>
            </a:pPr>
            <a:r>
              <a:rPr lang="en-US" dirty="0"/>
              <a:t>The curve and thickness of the lens change to bring nearby or distant objects into focus on the retina.</a:t>
            </a:r>
          </a:p>
          <a:p>
            <a:pPr marL="171450" indent="-171450">
              <a:buFontTx/>
              <a:buChar char="•"/>
            </a:pPr>
            <a:r>
              <a:rPr lang="en-US" dirty="0"/>
              <a:t>Rays from the top of the candle strike the bottom of the retina. Those from the left side of the candle strike the right side of the retina.</a:t>
            </a:r>
          </a:p>
          <a:p>
            <a:pPr marL="171450" indent="-171450">
              <a:buFontTx/>
              <a:buChar char="•"/>
            </a:pPr>
            <a:r>
              <a:rPr lang="en-US" dirty="0"/>
              <a:t>The </a:t>
            </a:r>
            <a:r>
              <a:rPr lang="en-US" dirty="0" smtClean="0"/>
              <a:t>candle</a:t>
            </a:r>
            <a:r>
              <a:rPr lang="fr-FR" dirty="0" smtClean="0"/>
              <a:t>'</a:t>
            </a:r>
            <a:r>
              <a:rPr lang="en-US" dirty="0" smtClean="0"/>
              <a:t>s </a:t>
            </a:r>
            <a:r>
              <a:rPr lang="en-US" dirty="0"/>
              <a:t>image appears on the retina upside down and reversed.</a:t>
            </a: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A191A2-E5C0-4F4F-9CA7-C780A21B4339}" type="slidenum">
              <a:rPr lang="en-US" sz="1200"/>
              <a:pPr eaLnBrk="1" hangingPunct="1"/>
              <a:t>21</a:t>
            </a:fld>
            <a:endParaRPr lang="en-US" sz="1200"/>
          </a:p>
        </p:txBody>
      </p:sp>
    </p:spTree>
    <p:extLst>
      <p:ext uri="{BB962C8B-B14F-4D97-AF65-F5344CB8AC3E}">
        <p14:creationId xmlns:p14="http://schemas.microsoft.com/office/powerpoint/2010/main" val="2417034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17.4</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23</a:t>
            </a:fld>
            <a:endParaRPr lang="en-US"/>
          </a:p>
        </p:txBody>
      </p:sp>
    </p:spTree>
    <p:extLst>
      <p:ext uri="{BB962C8B-B14F-4D97-AF65-F5344CB8AC3E}">
        <p14:creationId xmlns:p14="http://schemas.microsoft.com/office/powerpoint/2010/main" val="339897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0" indent="0">
              <a:buFont typeface="Arial"/>
              <a:buNone/>
              <a:defRPr/>
            </a:pPr>
            <a:r>
              <a:rPr lang="en-US" dirty="0" smtClean="0">
                <a:solidFill>
                  <a:srgbClr val="0000FF"/>
                </a:solidFill>
                <a:cs typeface="ＭＳ Ｐゴシック" charset="0"/>
              </a:rPr>
              <a:t>See Table 17.1</a:t>
            </a:r>
          </a:p>
          <a:p>
            <a:pPr marL="171450" indent="-171450">
              <a:buFont typeface="Arial"/>
              <a:buChar char="•"/>
              <a:defRPr/>
            </a:pPr>
            <a:r>
              <a:rPr lang="en-US" dirty="0" smtClean="0">
                <a:solidFill>
                  <a:srgbClr val="0000FF"/>
                </a:solidFill>
                <a:cs typeface="ＭＳ Ｐゴシック" charset="0"/>
              </a:rPr>
              <a:t>Rods</a:t>
            </a:r>
            <a:r>
              <a:rPr lang="en-US" b="1" dirty="0" smtClean="0">
                <a:solidFill>
                  <a:srgbClr val="0000FF"/>
                </a:solidFill>
                <a:cs typeface="ＭＳ Ｐゴシック" charset="0"/>
              </a:rPr>
              <a:t> </a:t>
            </a:r>
            <a:r>
              <a:rPr lang="en-US" dirty="0" smtClean="0">
                <a:cs typeface="ＭＳ Ｐゴシック" charset="0"/>
              </a:rPr>
              <a:t>detect black, white, and gray, and are necessary for peripheral and twilight vision.</a:t>
            </a:r>
          </a:p>
          <a:p>
            <a:pPr marL="171450" indent="-171450">
              <a:buFont typeface="Arial"/>
              <a:buChar char="•"/>
              <a:defRPr/>
            </a:pPr>
            <a:r>
              <a:rPr lang="en-US" dirty="0" smtClean="0">
                <a:solidFill>
                  <a:srgbClr val="0000FF"/>
                </a:solidFill>
              </a:rPr>
              <a:t>Cones</a:t>
            </a:r>
            <a:r>
              <a:rPr lang="en-US" b="1" dirty="0" smtClean="0">
                <a:solidFill>
                  <a:srgbClr val="0000FF"/>
                </a:solidFill>
              </a:rPr>
              <a:t> </a:t>
            </a:r>
            <a:r>
              <a:rPr lang="en-US" dirty="0" smtClean="0"/>
              <a:t>are clustered near the center of the retina; they detect fine detail and allow color vision.</a:t>
            </a:r>
          </a:p>
          <a:p>
            <a:pPr marL="171450" indent="-171450">
              <a:buFont typeface="Arial"/>
              <a:buChar char="•"/>
              <a:defRPr/>
            </a:pPr>
            <a:r>
              <a:rPr lang="en-US" dirty="0" smtClean="0"/>
              <a:t>Light energy triggers chemical changes in the rods and cones, which activate the </a:t>
            </a:r>
            <a:r>
              <a:rPr lang="en-US" i="1" dirty="0" smtClean="0"/>
              <a:t>bipolar cells. </a:t>
            </a:r>
          </a:p>
          <a:p>
            <a:pPr marL="171450" indent="-171450">
              <a:buFont typeface="Arial"/>
              <a:buChar char="•"/>
              <a:defRPr/>
            </a:pPr>
            <a:r>
              <a:rPr lang="en-US" dirty="0" smtClean="0"/>
              <a:t>These cells then activate the </a:t>
            </a:r>
            <a:r>
              <a:rPr lang="en-US" i="1" dirty="0" smtClean="0"/>
              <a:t>ganglion cells </a:t>
            </a:r>
            <a:r>
              <a:rPr lang="en-US" dirty="0" smtClean="0"/>
              <a:t>of the </a:t>
            </a:r>
            <a:r>
              <a:rPr lang="en-US" b="1" dirty="0" smtClean="0"/>
              <a:t>optic nerve, </a:t>
            </a:r>
            <a:r>
              <a:rPr lang="en-US" dirty="0" smtClean="0"/>
              <a:t>which transmits the neural impulses from the eye to the brain. </a:t>
            </a:r>
          </a:p>
          <a:p>
            <a:pPr marL="171450" indent="-171450">
              <a:buFont typeface="Arial"/>
              <a:buChar char="•"/>
              <a:defRPr/>
            </a:pPr>
            <a:endParaRPr lang="en-US" b="1" dirty="0" smtClean="0">
              <a:cs typeface="ＭＳ Ｐゴシック" charset="0"/>
            </a:endParaRPr>
          </a:p>
          <a:p>
            <a:pPr>
              <a:defRPr/>
            </a:pPr>
            <a:endParaRPr lang="en-US" dirty="0"/>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3EC76D-8BFA-484D-902A-977279C947B7}" type="slidenum">
              <a:rPr lang="en-US" sz="1200"/>
              <a:pPr eaLnBrk="1" hangingPunct="1"/>
              <a:t>24</a:t>
            </a:fld>
            <a:endParaRPr lang="en-US" sz="1200"/>
          </a:p>
        </p:txBody>
      </p:sp>
    </p:spTree>
    <p:extLst>
      <p:ext uri="{BB962C8B-B14F-4D97-AF65-F5344CB8AC3E}">
        <p14:creationId xmlns:p14="http://schemas.microsoft.com/office/powerpoint/2010/main" val="3378362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17.6</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27</a:t>
            </a:fld>
            <a:endParaRPr lang="en-US"/>
          </a:p>
        </p:txBody>
      </p:sp>
    </p:spTree>
    <p:extLst>
      <p:ext uri="{BB962C8B-B14F-4D97-AF65-F5344CB8AC3E}">
        <p14:creationId xmlns:p14="http://schemas.microsoft.com/office/powerpoint/2010/main" val="2522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17.10</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30</a:t>
            </a:fld>
            <a:endParaRPr lang="en-US"/>
          </a:p>
        </p:txBody>
      </p:sp>
    </p:spTree>
    <p:extLst>
      <p:ext uri="{BB962C8B-B14F-4D97-AF65-F5344CB8AC3E}">
        <p14:creationId xmlns:p14="http://schemas.microsoft.com/office/powerpoint/2010/main" val="762650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Figure 17.11 Brain divides the</a:t>
            </a:r>
            <a:r>
              <a:rPr lang="en-US" baseline="0" dirty="0" smtClean="0"/>
              <a:t> work of processing</a:t>
            </a:r>
            <a:r>
              <a:rPr lang="en-US" dirty="0" smtClean="0"/>
              <a:t> into </a:t>
            </a:r>
            <a:r>
              <a:rPr lang="en-US" dirty="0" err="1" smtClean="0"/>
              <a:t>subdimensions</a:t>
            </a:r>
            <a:r>
              <a:rPr lang="en-US" dirty="0" smtClean="0"/>
              <a:t>—motion, form, depth, color—and works on each aspect simultaneously (Livingstone &amp; Hubel, 1988).</a:t>
            </a:r>
          </a:p>
          <a:p>
            <a:r>
              <a:rPr lang="en-US" dirty="0" smtClean="0"/>
              <a:t>How does the brain do this?</a:t>
            </a:r>
            <a:r>
              <a:rPr lang="en-US" baseline="0" dirty="0" smtClean="0"/>
              <a:t> </a:t>
            </a:r>
            <a:r>
              <a:rPr lang="en-US" dirty="0" smtClean="0"/>
              <a:t> The answer to this question is the Holy</a:t>
            </a:r>
            <a:r>
              <a:rPr lang="en-US" baseline="0" dirty="0" smtClean="0"/>
              <a:t> </a:t>
            </a:r>
            <a:r>
              <a:rPr lang="en-US" dirty="0" smtClean="0"/>
              <a:t>Grail of vision research.</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32</a:t>
            </a:fld>
            <a:endParaRPr lang="en-US"/>
          </a:p>
        </p:txBody>
      </p:sp>
    </p:spTree>
    <p:extLst>
      <p:ext uri="{BB962C8B-B14F-4D97-AF65-F5344CB8AC3E}">
        <p14:creationId xmlns:p14="http://schemas.microsoft.com/office/powerpoint/2010/main" val="1244566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dirty="0" smtClean="0"/>
              <a:t>Figure 17.13 A </a:t>
            </a:r>
            <a:r>
              <a:rPr lang="en-US" dirty="0"/>
              <a:t>Necker cube </a:t>
            </a:r>
          </a:p>
          <a:p>
            <a:pPr marL="171450" indent="-171450">
              <a:buFontTx/>
              <a:buChar char="•"/>
            </a:pPr>
            <a:r>
              <a:rPr lang="en-US" dirty="0"/>
              <a:t>What do you see: circles with white lines, or a cube?</a:t>
            </a:r>
          </a:p>
          <a:p>
            <a:pPr marL="171450" indent="-171450">
              <a:buFontTx/>
              <a:buChar char="•"/>
            </a:pPr>
            <a:r>
              <a:rPr lang="en-US" dirty="0"/>
              <a:t>If you stare at the cube, you may notice that it reverses location, moving the tiny X in the center from the front edge to the back. </a:t>
            </a:r>
          </a:p>
          <a:p>
            <a:pPr marL="171450" indent="-171450">
              <a:buFontTx/>
              <a:buChar char="•"/>
            </a:pPr>
            <a:r>
              <a:rPr lang="en-US" dirty="0"/>
              <a:t>At times the cube may seem to float </a:t>
            </a:r>
            <a:r>
              <a:rPr lang="en-US" dirty="0" smtClean="0"/>
              <a:t>forward, </a:t>
            </a:r>
            <a:r>
              <a:rPr lang="en-US" dirty="0"/>
              <a:t>with circles behind it. </a:t>
            </a:r>
          </a:p>
          <a:p>
            <a:pPr marL="171450" indent="-171450">
              <a:buFontTx/>
              <a:buChar char="•"/>
            </a:pPr>
            <a:r>
              <a:rPr lang="en-US" dirty="0"/>
              <a:t>At other times, the circles may become holes </a:t>
            </a:r>
            <a:r>
              <a:rPr lang="en-US" dirty="0" smtClean="0"/>
              <a:t>through </a:t>
            </a:r>
            <a:r>
              <a:rPr lang="en-US" dirty="0"/>
              <a:t>which the cube appears, as though it were floating behind </a:t>
            </a:r>
            <a:r>
              <a:rPr lang="en-US" dirty="0" smtClean="0"/>
              <a:t>them. </a:t>
            </a:r>
            <a:endParaRPr lang="en-US" dirty="0"/>
          </a:p>
          <a:p>
            <a:pPr marL="171450" indent="-171450">
              <a:buFontTx/>
              <a:buChar char="•"/>
            </a:pPr>
            <a:r>
              <a:rPr lang="en-US" dirty="0"/>
              <a:t>There is far more to perception than meets the eye. (From </a:t>
            </a:r>
            <a:r>
              <a:rPr lang="da-DK" dirty="0"/>
              <a:t>Bradley et al., 1976.)</a:t>
            </a:r>
            <a:endParaRPr lang="en-US" dirty="0"/>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08A752-D6C4-024C-9C49-57B01B12EDE4}" type="slidenum">
              <a:rPr lang="en-US" sz="1200"/>
              <a:pPr eaLnBrk="1" hangingPunct="1"/>
              <a:t>34</a:t>
            </a:fld>
            <a:endParaRPr lang="en-US" sz="1200"/>
          </a:p>
        </p:txBody>
      </p:sp>
    </p:spTree>
    <p:extLst>
      <p:ext uri="{BB962C8B-B14F-4D97-AF65-F5344CB8AC3E}">
        <p14:creationId xmlns:p14="http://schemas.microsoft.com/office/powerpoint/2010/main" val="3146467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17.14</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35</a:t>
            </a:fld>
            <a:endParaRPr lang="en-US"/>
          </a:p>
        </p:txBody>
      </p:sp>
    </p:spTree>
    <p:extLst>
      <p:ext uri="{BB962C8B-B14F-4D97-AF65-F5344CB8AC3E}">
        <p14:creationId xmlns:p14="http://schemas.microsoft.com/office/powerpoint/2010/main" val="3688973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Proximity: We group nearby figures together. We see not six separate lines, but three sets of two lines.</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Continuity: We perceive smooth, continuous patterns rather than discontinuous ones. This pattern could be a series of alternating semicircles, but we perceive it as two continuous lines—one wavy, one straight.</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Closure: We fill in gaps to create a complete, whole object. Thus, we assume that the circles on the left are complete but partially blocked by the (illusory)  triangle. Adding nothing more than little line segments to close off the circles and your brain stops constructing a triangle.</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37</a:t>
            </a:fld>
            <a:endParaRPr lang="en-US"/>
          </a:p>
        </p:txBody>
      </p:sp>
    </p:spTree>
    <p:extLst>
      <p:ext uri="{BB962C8B-B14F-4D97-AF65-F5344CB8AC3E}">
        <p14:creationId xmlns:p14="http://schemas.microsoft.com/office/powerpoint/2010/main" val="3150032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171450" indent="-171450">
              <a:buFont typeface="Arial"/>
              <a:buChar char="•"/>
              <a:defRPr/>
            </a:pPr>
            <a:endParaRPr lang="en-US" dirty="0"/>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7E4267-5970-B84E-A100-5528322F53C3}" type="slidenum">
              <a:rPr lang="en-US" sz="1200"/>
              <a:pPr eaLnBrk="1" hangingPunct="1"/>
              <a:t>9</a:t>
            </a:fld>
            <a:endParaRPr lang="en-US" sz="1200"/>
          </a:p>
        </p:txBody>
      </p:sp>
    </p:spTree>
    <p:extLst>
      <p:ext uri="{BB962C8B-B14F-4D97-AF65-F5344CB8AC3E}">
        <p14:creationId xmlns:p14="http://schemas.microsoft.com/office/powerpoint/2010/main" val="40789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smtClean="0">
                <a:latin typeface="Arial" charset="0"/>
                <a:ea typeface="ＭＳ Ｐゴシック" charset="0"/>
                <a:cs typeface="ＭＳ Ｐゴシック" charset="0"/>
              </a:rPr>
              <a:t>Figure 17.16</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latin typeface="Arial" charset="0"/>
                <a:ea typeface="ＭＳ Ｐゴシック" charset="0"/>
                <a:cs typeface="ＭＳ Ｐゴシック" charset="0"/>
              </a:rPr>
              <a:t>Depth cue: Pattern on floor</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Visual cliff: Eleanor Gibson and Richard Walk devised this miniature cliff with a glass-covered drop-off to determine whether crawling infants and newborn animals can perceive depth. Even when coaxed, infants are reluctant to venture onto the glass over the cliff.</a:t>
            </a:r>
            <a:endParaRPr lang="en-US" b="1" dirty="0" smtClean="0">
              <a:solidFill>
                <a:srgbClr val="0000FF"/>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39</a:t>
            </a:fld>
            <a:endParaRPr lang="en-US"/>
          </a:p>
        </p:txBody>
      </p:sp>
    </p:spTree>
    <p:extLst>
      <p:ext uri="{BB962C8B-B14F-4D97-AF65-F5344CB8AC3E}">
        <p14:creationId xmlns:p14="http://schemas.microsoft.com/office/powerpoint/2010/main" val="300857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Retinal disparity</a:t>
            </a:r>
          </a:p>
          <a:p>
            <a:pPr marL="628650" lvl="1"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Binocular cue for perceiving depth. </a:t>
            </a:r>
          </a:p>
          <a:p>
            <a:pPr marL="628650" lvl="1"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By comparing images from the two eyes,  the brain computes distance—the greater the disparity (difference) between the two images,  the closer the object.</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latin typeface="Arial" charset="0"/>
                <a:ea typeface="ＭＳ Ｐゴシック" charset="0"/>
                <a:cs typeface="ＭＳ Ｐゴシック" charset="0"/>
              </a:rPr>
              <a:t>Retinal disparity can differentiate between 1 and 10 feet away, but not between 10 and 100 feet</a:t>
            </a:r>
          </a:p>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40</a:t>
            </a:fld>
            <a:endParaRPr lang="en-US"/>
          </a:p>
        </p:txBody>
      </p:sp>
    </p:spTree>
    <p:extLst>
      <p:ext uri="{BB962C8B-B14F-4D97-AF65-F5344CB8AC3E}">
        <p14:creationId xmlns:p14="http://schemas.microsoft.com/office/powerpoint/2010/main" val="3135216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41</a:t>
            </a:fld>
            <a:endParaRPr lang="en-US"/>
          </a:p>
        </p:txBody>
      </p:sp>
    </p:spTree>
    <p:extLst>
      <p:ext uri="{BB962C8B-B14F-4D97-AF65-F5344CB8AC3E}">
        <p14:creationId xmlns:p14="http://schemas.microsoft.com/office/powerpoint/2010/main" val="359089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43</a:t>
            </a:fld>
            <a:endParaRPr lang="en-US"/>
          </a:p>
        </p:txBody>
      </p:sp>
    </p:spTree>
    <p:extLst>
      <p:ext uri="{BB962C8B-B14F-4D97-AF65-F5344CB8AC3E}">
        <p14:creationId xmlns:p14="http://schemas.microsoft.com/office/powerpoint/2010/main" val="225219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17.23</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44</a:t>
            </a:fld>
            <a:endParaRPr lang="en-US"/>
          </a:p>
        </p:txBody>
      </p:sp>
    </p:spTree>
    <p:extLst>
      <p:ext uri="{BB962C8B-B14F-4D97-AF65-F5344CB8AC3E}">
        <p14:creationId xmlns:p14="http://schemas.microsoft.com/office/powerpoint/2010/main" val="1488134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Early nurture sculpts what nature has endowed</a:t>
            </a: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45</a:t>
            </a:fld>
            <a:endParaRPr lang="en-US"/>
          </a:p>
        </p:txBody>
      </p:sp>
    </p:spTree>
    <p:extLst>
      <p:ext uri="{BB962C8B-B14F-4D97-AF65-F5344CB8AC3E}">
        <p14:creationId xmlns:p14="http://schemas.microsoft.com/office/powerpoint/2010/main" val="1995822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87A5D5-2016-7E46-85FC-CE2B74298153}" type="slidenum">
              <a:rPr lang="en-US" sz="1200"/>
              <a:pPr eaLnBrk="1" hangingPunct="1"/>
              <a:t>46</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a:buChar char="•"/>
            </a:pPr>
            <a:r>
              <a:rPr lang="en-US" dirty="0" smtClean="0"/>
              <a:t>Audition:</a:t>
            </a:r>
            <a:r>
              <a:rPr lang="en-US" baseline="0" dirty="0" smtClean="0"/>
              <a:t> The s</a:t>
            </a:r>
            <a:r>
              <a:rPr lang="en-US" dirty="0" smtClean="0"/>
              <a:t>ense or act of hearing</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Differences in the waves</a:t>
            </a:r>
            <a:r>
              <a:rPr lang="fr-FR" sz="1200" b="0" i="0" u="none" strike="noStrike" kern="1200" baseline="0" dirty="0" smtClean="0">
                <a:solidFill>
                  <a:schemeClr val="tx1"/>
                </a:solidFill>
                <a:latin typeface="Arial" charset="0"/>
                <a:ea typeface="ＭＳ Ｐゴシック" charset="0"/>
                <a:cs typeface="Arial" charset="0"/>
              </a:rPr>
              <a:t>'</a:t>
            </a:r>
            <a:r>
              <a:rPr lang="en-US" sz="1200" b="0" i="0" u="none" strike="noStrike" kern="1200" baseline="0" dirty="0" smtClean="0">
                <a:solidFill>
                  <a:schemeClr val="tx1"/>
                </a:solidFill>
                <a:latin typeface="Arial" charset="0"/>
                <a:ea typeface="ＭＳ Ｐゴシック" charset="0"/>
                <a:cs typeface="Arial" charset="0"/>
              </a:rPr>
              <a:t> height, or amplitude,</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also create differing degrees of loudness.</a:t>
            </a:r>
            <a:endParaRPr lang="en-US" b="1" dirty="0"/>
          </a:p>
        </p:txBody>
      </p:sp>
    </p:spTree>
    <p:extLst>
      <p:ext uri="{BB962C8B-B14F-4D97-AF65-F5344CB8AC3E}">
        <p14:creationId xmlns:p14="http://schemas.microsoft.com/office/powerpoint/2010/main" val="1925866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latin typeface="Arial" charset="0"/>
                <a:ea typeface="ＭＳ Ｐゴシック" charset="0"/>
                <a:cs typeface="ＭＳ Ｐゴシック" charset="0"/>
              </a:rPr>
              <a:t>Low frequency = long wavelength = low </a:t>
            </a:r>
            <a:r>
              <a:rPr lang="en-US" dirty="0" smtClean="0">
                <a:solidFill>
                  <a:srgbClr val="000000"/>
                </a:solidFill>
                <a:latin typeface="Arial" charset="0"/>
                <a:ea typeface="ＭＳ Ｐゴシック" charset="0"/>
                <a:cs typeface="ＭＳ Ｐゴシック" charset="0"/>
              </a:rPr>
              <a:t>pitch </a:t>
            </a:r>
          </a:p>
          <a:p>
            <a:pPr marL="171450" lvl="0" indent="-171450">
              <a:buFont typeface="Arial"/>
              <a:buChar char="•"/>
            </a:pPr>
            <a:r>
              <a:rPr lang="en-US" dirty="0" smtClean="0">
                <a:latin typeface="Arial" charset="0"/>
                <a:ea typeface="ＭＳ Ｐゴシック" charset="0"/>
              </a:rPr>
              <a:t>Decibels</a:t>
            </a:r>
          </a:p>
          <a:p>
            <a:pPr marL="628650" lvl="1" indent="-171450">
              <a:buFont typeface="Arial"/>
              <a:buChar char="•"/>
            </a:pPr>
            <a:r>
              <a:rPr lang="en-US" dirty="0" smtClean="0">
                <a:latin typeface="Arial" charset="0"/>
                <a:ea typeface="ＭＳ Ｐゴシック" charset="0"/>
              </a:rPr>
              <a:t>0 dB is the absolute threshold (not the absence of sound, just less than we can hear)</a:t>
            </a:r>
          </a:p>
          <a:p>
            <a:pPr marL="628650" lvl="1" indent="-171450">
              <a:buFont typeface="Arial"/>
              <a:buChar char="•"/>
            </a:pPr>
            <a:r>
              <a:rPr lang="en-US" dirty="0" smtClean="0">
                <a:latin typeface="Arial" charset="0"/>
                <a:ea typeface="ＭＳ Ｐゴシック" charset="0"/>
              </a:rPr>
              <a:t>60 dB is normal conversation</a:t>
            </a:r>
          </a:p>
          <a:p>
            <a:pPr marL="628650" lvl="1" indent="-171450">
              <a:buFont typeface="Arial"/>
              <a:buChar char="•"/>
            </a:pPr>
            <a:r>
              <a:rPr lang="en-US" dirty="0" smtClean="0">
                <a:latin typeface="Arial" charset="0"/>
                <a:ea typeface="ＭＳ Ｐゴシック" charset="0"/>
              </a:rPr>
              <a:t>85+ dB: prolonged exposure can cause hearing loss </a:t>
            </a: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47</a:t>
            </a:fld>
            <a:endParaRPr lang="en-US"/>
          </a:p>
        </p:txBody>
      </p:sp>
    </p:spTree>
    <p:extLst>
      <p:ext uri="{BB962C8B-B14F-4D97-AF65-F5344CB8AC3E}">
        <p14:creationId xmlns:p14="http://schemas.microsoft.com/office/powerpoint/2010/main" val="262409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US" dirty="0" smtClean="0">
                <a:latin typeface="Arial" charset="0"/>
                <a:ea typeface="ＭＳ Ｐゴシック" charset="0"/>
                <a:cs typeface="ＭＳ Ｐゴシック" charset="0"/>
              </a:rPr>
              <a:t>Figure 18.1</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latin typeface="Arial" charset="0"/>
                <a:ea typeface="ＭＳ Ｐゴシック" charset="0"/>
                <a:cs typeface="ＭＳ Ｐゴシック" charset="0"/>
              </a:rPr>
              <a:t>Low frequency = long wavelength = low </a:t>
            </a:r>
            <a:r>
              <a:rPr lang="en-US" dirty="0" smtClean="0">
                <a:solidFill>
                  <a:srgbClr val="000000"/>
                </a:solidFill>
                <a:latin typeface="Arial" charset="0"/>
                <a:ea typeface="ＭＳ Ｐゴシック" charset="0"/>
                <a:cs typeface="ＭＳ Ｐゴシック" charset="0"/>
              </a:rPr>
              <a:t>pitch </a:t>
            </a:r>
          </a:p>
          <a:p>
            <a:pPr marL="171450" lvl="0" indent="-171450">
              <a:buFont typeface="Arial"/>
              <a:buChar char="•"/>
            </a:pPr>
            <a:r>
              <a:rPr lang="en-US" dirty="0" smtClean="0">
                <a:latin typeface="Arial" charset="0"/>
                <a:ea typeface="ＭＳ Ｐゴシック" charset="0"/>
              </a:rPr>
              <a:t>Decibels</a:t>
            </a:r>
          </a:p>
          <a:p>
            <a:pPr marL="628650" lvl="1" indent="-171450">
              <a:buFont typeface="Arial"/>
              <a:buChar char="•"/>
            </a:pPr>
            <a:r>
              <a:rPr lang="en-US" dirty="0" smtClean="0">
                <a:latin typeface="Arial" charset="0"/>
                <a:ea typeface="ＭＳ Ｐゴシック" charset="0"/>
              </a:rPr>
              <a:t>0 dB is the absolute threshold (not the absence of sound, just less than we can hear)</a:t>
            </a:r>
          </a:p>
          <a:p>
            <a:pPr marL="628650" lvl="1" indent="-171450">
              <a:buFont typeface="Arial"/>
              <a:buChar char="•"/>
            </a:pPr>
            <a:r>
              <a:rPr lang="en-US" dirty="0" smtClean="0">
                <a:latin typeface="Arial" charset="0"/>
                <a:ea typeface="ＭＳ Ｐゴシック" charset="0"/>
              </a:rPr>
              <a:t>60 dB is normal conversation</a:t>
            </a:r>
          </a:p>
          <a:p>
            <a:pPr marL="628650" lvl="1" indent="-171450">
              <a:buFont typeface="Arial"/>
              <a:buChar char="•"/>
            </a:pPr>
            <a:r>
              <a:rPr lang="en-US" dirty="0" smtClean="0">
                <a:latin typeface="Arial" charset="0"/>
                <a:ea typeface="ＭＳ Ｐゴシック" charset="0"/>
              </a:rPr>
              <a:t>85+ dB: prolonged exposure can cause hearing loss </a:t>
            </a: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624098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49</a:t>
            </a:fld>
            <a:endParaRPr lang="en-US"/>
          </a:p>
        </p:txBody>
      </p:sp>
    </p:spTree>
    <p:extLst>
      <p:ext uri="{BB962C8B-B14F-4D97-AF65-F5344CB8AC3E}">
        <p14:creationId xmlns:p14="http://schemas.microsoft.com/office/powerpoint/2010/main" val="276956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None/>
              <a:tabLst/>
              <a:defRPr/>
            </a:pPr>
            <a:endParaRPr lang="en-US" dirty="0" smtClean="0">
              <a:solidFill>
                <a:srgbClr val="000000"/>
              </a:solidFill>
              <a:latin typeface="Arial" charset="0"/>
              <a:ea typeface="ＭＳ Ｐゴシック" charset="0"/>
              <a:cs typeface="ＭＳ Ｐゴシック" charset="0"/>
            </a:endParaRPr>
          </a:p>
          <a:p>
            <a:pPr marL="171450" indent="-171450">
              <a:buFont typeface="Arial"/>
              <a:buChar char="•"/>
              <a:defRPr/>
            </a:pPr>
            <a:endParaRPr lang="en-US" dirty="0"/>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7E4267-5970-B84E-A100-5528322F53C3}" type="slidenum">
              <a:rPr lang="en-US" sz="1200"/>
              <a:pPr eaLnBrk="1" hangingPunct="1"/>
              <a:t>10</a:t>
            </a:fld>
            <a:endParaRPr lang="en-US" sz="1200"/>
          </a:p>
        </p:txBody>
      </p:sp>
    </p:spTree>
    <p:extLst>
      <p:ext uri="{BB962C8B-B14F-4D97-AF65-F5344CB8AC3E}">
        <p14:creationId xmlns:p14="http://schemas.microsoft.com/office/powerpoint/2010/main" val="275749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2769561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51</a:t>
            </a:fld>
            <a:endParaRPr lang="en-US"/>
          </a:p>
        </p:txBody>
      </p:sp>
    </p:spTree>
    <p:extLst>
      <p:ext uri="{BB962C8B-B14F-4D97-AF65-F5344CB8AC3E}">
        <p14:creationId xmlns:p14="http://schemas.microsoft.com/office/powerpoint/2010/main" val="1322291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Arial" charset="0"/>
              </a:rPr>
              <a:t>Figure 18.2 Hear here: How we transform sound waves into nerve impulses that our brain interprets (a) The outer ear funnels sound waves to the eardrum. The bones of the middle ear (hammer, anvil, and stirrup) amplify and relay the eardrum’s vibrations through the oval window into the fluid-filled cochlea. (b) As shown in this detail of the middle and inner ear, the resulting pressure changes in the cochlear fluid cause the basilar membrane to ripple, bending the hair cells on its surface. Hair cell movements trigger impulses at the base of the nerve cells, whose fibers converge to form the auditory nerve. That nerve sends neural messages to the thalamus and on to the auditory cortex.</a:t>
            </a:r>
            <a:endParaRPr lang="en-US" b="0" dirty="0" smtClean="0"/>
          </a:p>
          <a:p>
            <a:endParaRPr lang="en-US" b="0"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52</a:t>
            </a:fld>
            <a:endParaRPr lang="en-US"/>
          </a:p>
        </p:txBody>
      </p:sp>
    </p:spTree>
    <p:extLst>
      <p:ext uri="{BB962C8B-B14F-4D97-AF65-F5344CB8AC3E}">
        <p14:creationId xmlns:p14="http://schemas.microsoft.com/office/powerpoint/2010/main" val="1345615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latin typeface="Arial" charset="0"/>
                <a:ea typeface="ＭＳ Ｐゴシック" charset="0"/>
                <a:cs typeface="ＭＳ Ｐゴシック" charset="0"/>
              </a:rPr>
              <a:t>A neural response is triggered when the tiny bundles of cilia on top of even one of the 16,000 hair cells on the cochlea are moved even the width of an atom!</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Cochlear implant a device for converting sounds into electrical signals and stimulating the auditory nerve through electrodes threaded into the cochlea.</a:t>
            </a:r>
            <a:endParaRPr lang="en-US" b="0" dirty="0" smtClean="0">
              <a:latin typeface="Arial" charset="0"/>
              <a:ea typeface="ＭＳ Ｐゴシック" charset="0"/>
              <a:cs typeface="ＭＳ Ｐゴシック" charset="0"/>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53</a:t>
            </a:fld>
            <a:endParaRPr lang="en-US"/>
          </a:p>
        </p:txBody>
      </p:sp>
    </p:spTree>
    <p:extLst>
      <p:ext uri="{BB962C8B-B14F-4D97-AF65-F5344CB8AC3E}">
        <p14:creationId xmlns:p14="http://schemas.microsoft.com/office/powerpoint/2010/main" val="3804373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People who lose all hearing in one ear often have difficulty locating sounds.</a:t>
            </a: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54</a:t>
            </a:fld>
            <a:endParaRPr lang="en-US"/>
          </a:p>
        </p:txBody>
      </p:sp>
    </p:spTree>
    <p:extLst>
      <p:ext uri="{BB962C8B-B14F-4D97-AF65-F5344CB8AC3E}">
        <p14:creationId xmlns:p14="http://schemas.microsoft.com/office/powerpoint/2010/main" val="4279852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4279852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smtClean="0"/>
              <a:t>Figure 18.5</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People who lose all hearing in one ear often have difficulty locating sounds.</a:t>
            </a: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56</a:t>
            </a:fld>
            <a:endParaRPr lang="en-US"/>
          </a:p>
        </p:txBody>
      </p:sp>
    </p:spTree>
    <p:extLst>
      <p:ext uri="{BB962C8B-B14F-4D97-AF65-F5344CB8AC3E}">
        <p14:creationId xmlns:p14="http://schemas.microsoft.com/office/powerpoint/2010/main" val="4279852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57</a:t>
            </a:fld>
            <a:endParaRPr lang="en-US"/>
          </a:p>
        </p:txBody>
      </p:sp>
    </p:spTree>
    <p:extLst>
      <p:ext uri="{BB962C8B-B14F-4D97-AF65-F5344CB8AC3E}">
        <p14:creationId xmlns:p14="http://schemas.microsoft.com/office/powerpoint/2010/main" val="1628006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628006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18.6</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59</a:t>
            </a:fld>
            <a:endParaRPr lang="en-US"/>
          </a:p>
        </p:txBody>
      </p:sp>
    </p:spTree>
    <p:extLst>
      <p:ext uri="{BB962C8B-B14F-4D97-AF65-F5344CB8AC3E}">
        <p14:creationId xmlns:p14="http://schemas.microsoft.com/office/powerpoint/2010/main" val="64752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11</a:t>
            </a:fld>
            <a:endParaRPr lang="en-US"/>
          </a:p>
        </p:txBody>
      </p:sp>
    </p:spTree>
    <p:extLst>
      <p:ext uri="{BB962C8B-B14F-4D97-AF65-F5344CB8AC3E}">
        <p14:creationId xmlns:p14="http://schemas.microsoft.com/office/powerpoint/2010/main" val="1454326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Figure 18.7</a:t>
            </a:r>
            <a:endParaRPr lang="en-US" b="0"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628006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5631FF-9883-8F46-8539-C7FA58CCD519}" type="slidenum">
              <a:rPr lang="en-US" sz="1200"/>
              <a:pPr eaLnBrk="1" hangingPunct="1"/>
              <a:t>62</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a:buNone/>
            </a:pPr>
            <a:r>
              <a:rPr lang="en-US" sz="2800" b="0" dirty="0" smtClean="0">
                <a:solidFill>
                  <a:srgbClr val="0000FF"/>
                </a:solidFill>
                <a:latin typeface="Arial" charset="0"/>
                <a:ea typeface="ＭＳ Ｐゴシック" charset="0"/>
                <a:cs typeface="ＭＳ Ｐゴシック" charset="0"/>
              </a:rPr>
              <a:t>Sensory interaction</a:t>
            </a:r>
            <a:r>
              <a:rPr lang="en-US" sz="2800" b="0" dirty="0" smtClean="0">
                <a:latin typeface="Arial" charset="0"/>
                <a:ea typeface="ＭＳ Ｐゴシック" charset="0"/>
                <a:cs typeface="ＭＳ Ｐゴシック" charset="0"/>
              </a:rPr>
              <a:t>: one sense may influence another</a:t>
            </a:r>
          </a:p>
          <a:p>
            <a:pPr marL="0" lvl="0" indent="0">
              <a:buFont typeface="Arial"/>
              <a:buNone/>
            </a:pPr>
            <a:r>
              <a:rPr lang="en-US" sz="2400" b="0" dirty="0" smtClean="0">
                <a:latin typeface="Arial" charset="0"/>
                <a:ea typeface="ＭＳ Ｐゴシック" charset="0"/>
              </a:rPr>
              <a:t>Smell + texture + taste = flavor</a:t>
            </a:r>
          </a:p>
          <a:p>
            <a:pPr eaLnBrk="1" hangingPunct="1"/>
            <a:endParaRPr lang="en-US" b="1" dirty="0"/>
          </a:p>
        </p:txBody>
      </p:sp>
    </p:spTree>
    <p:extLst>
      <p:ext uri="{BB962C8B-B14F-4D97-AF65-F5344CB8AC3E}">
        <p14:creationId xmlns:p14="http://schemas.microsoft.com/office/powerpoint/2010/main" val="3363805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89A923-A763-6F42-B390-EF640AF58F30}" type="slidenum">
              <a:rPr lang="en-US" sz="1200"/>
              <a:pPr eaLnBrk="1" hangingPunct="1"/>
              <a:t>63</a:t>
            </a:fld>
            <a:endParaRPr lang="en-US" sz="1200"/>
          </a:p>
        </p:txBody>
      </p:sp>
    </p:spTree>
    <p:extLst>
      <p:ext uri="{BB962C8B-B14F-4D97-AF65-F5344CB8AC3E}">
        <p14:creationId xmlns:p14="http://schemas.microsoft.com/office/powerpoint/2010/main" val="13835091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1628006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Arial" charset="0"/>
              </a:rPr>
              <a:t>Figure 18.9 If you are to smell a flower, airborne molecules of its fragrance must reach receptors at the top of your nose. Sniffing swirls air up to the receptors, enhancing the aroma. The receptor cells send messages to the brain’s olfactory bulb, and then onward to the temporal lobe’s primary smell cortex and to the parts of the limbic system involved in memory and emotion.</a:t>
            </a:r>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65</a:t>
            </a:fld>
            <a:endParaRPr lang="en-US"/>
          </a:p>
        </p:txBody>
      </p:sp>
    </p:spTree>
    <p:extLst>
      <p:ext uri="{BB962C8B-B14F-4D97-AF65-F5344CB8AC3E}">
        <p14:creationId xmlns:p14="http://schemas.microsoft.com/office/powerpoint/2010/main" val="3828542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latin typeface="Arial" charset="0"/>
                <a:ea typeface="ＭＳ Ｐゴシック" charset="0"/>
              </a:rPr>
              <a:t>Different </a:t>
            </a:r>
            <a:r>
              <a:rPr lang="en-US" i="1" dirty="0" smtClean="0">
                <a:latin typeface="Arial" charset="0"/>
                <a:ea typeface="ＭＳ Ｐゴシック" charset="0"/>
              </a:rPr>
              <a:t>combinations </a:t>
            </a:r>
            <a:r>
              <a:rPr lang="en-US" dirty="0" smtClean="0">
                <a:latin typeface="Arial" charset="0"/>
                <a:ea typeface="ＭＳ Ｐゴシック" charset="0"/>
              </a:rPr>
              <a:t>of receptors identify different smells</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Our brain</a:t>
            </a:r>
            <a:r>
              <a:rPr lang="fr-FR" sz="1200" b="0" i="0" u="none" strike="noStrike" kern="1200" baseline="0" dirty="0" smtClean="0">
                <a:solidFill>
                  <a:schemeClr val="tx1"/>
                </a:solidFill>
                <a:latin typeface="Arial" charset="0"/>
                <a:ea typeface="ＭＳ Ｐゴシック" charset="0"/>
                <a:cs typeface="Arial" charset="0"/>
              </a:rPr>
              <a:t>'</a:t>
            </a:r>
            <a:r>
              <a:rPr lang="en-US" sz="1200" b="0" i="0" u="none" strike="noStrike" kern="1200" baseline="0" dirty="0" smtClean="0">
                <a:solidFill>
                  <a:schemeClr val="tx1"/>
                </a:solidFill>
                <a:latin typeface="Arial" charset="0"/>
                <a:ea typeface="ＭＳ Ｐゴシック" charset="0"/>
                <a:cs typeface="Arial" charset="0"/>
              </a:rPr>
              <a:t>s circuitry helps explain an odor</a:t>
            </a:r>
            <a:r>
              <a:rPr lang="fr-FR" sz="1200" b="0" i="0" u="none" strike="noStrike" kern="1200" baseline="0" dirty="0" smtClean="0">
                <a:solidFill>
                  <a:schemeClr val="tx1"/>
                </a:solidFill>
                <a:latin typeface="Arial" charset="0"/>
                <a:ea typeface="ＭＳ Ｐゴシック" charset="0"/>
                <a:cs typeface="Arial" charset="0"/>
              </a:rPr>
              <a:t>'</a:t>
            </a:r>
            <a:r>
              <a:rPr lang="en-US" sz="1200" b="0" i="0" u="none" strike="noStrike" kern="1200" baseline="0" dirty="0" smtClean="0">
                <a:solidFill>
                  <a:schemeClr val="tx1"/>
                </a:solidFill>
                <a:latin typeface="Arial" charset="0"/>
                <a:ea typeface="ＭＳ Ｐゴシック" charset="0"/>
                <a:cs typeface="Arial" charset="0"/>
              </a:rPr>
              <a:t>s power to evoke feelings, memories, and behaviors.</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A hotline runs between the brain area that receives information from the nose and brain centers associated with emotions and memories.</a:t>
            </a:r>
            <a:endParaRPr lang="en-US" dirty="0" smtClean="0">
              <a:latin typeface="Arial" charset="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66</a:t>
            </a:fld>
            <a:endParaRPr lang="en-US"/>
          </a:p>
        </p:txBody>
      </p:sp>
    </p:spTree>
    <p:extLst>
      <p:ext uri="{BB962C8B-B14F-4D97-AF65-F5344CB8AC3E}">
        <p14:creationId xmlns:p14="http://schemas.microsoft.com/office/powerpoint/2010/main" val="205240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Figure 18.10</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67</a:t>
            </a:fld>
            <a:endParaRPr lang="en-US"/>
          </a:p>
        </p:txBody>
      </p:sp>
    </p:spTree>
    <p:extLst>
      <p:ext uri="{BB962C8B-B14F-4D97-AF65-F5344CB8AC3E}">
        <p14:creationId xmlns:p14="http://schemas.microsoft.com/office/powerpoint/2010/main" val="38285429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Extrasensory perception (ESP ) the controversial claim that perception can occur apart from sensory input, such as through telepathy, clairvoyance, and precognition.</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Telepathy: mind-to-mind communication</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Clairvoyance: perceiving remote events, such as a house on fire in another state</a:t>
            </a:r>
          </a:p>
          <a:p>
            <a:pPr marL="171450" indent="-171450">
              <a:buFont typeface="Arial"/>
              <a:buChar char="•"/>
            </a:pPr>
            <a:r>
              <a:rPr lang="en-US" sz="1200" b="0" i="0" u="none" strike="noStrike" kern="1200" baseline="0" dirty="0" smtClean="0">
                <a:solidFill>
                  <a:schemeClr val="tx1"/>
                </a:solidFill>
                <a:latin typeface="Arial" charset="0"/>
                <a:ea typeface="ＭＳ Ｐゴシック" charset="0"/>
                <a:cs typeface="Arial" charset="0"/>
              </a:rPr>
              <a:t>Precognition: perceiving future events, such as an unexpected death in the next month</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73</a:t>
            </a:fld>
            <a:endParaRPr lang="en-US"/>
          </a:p>
        </p:txBody>
      </p:sp>
    </p:spTree>
    <p:extLst>
      <p:ext uri="{BB962C8B-B14F-4D97-AF65-F5344CB8AC3E}">
        <p14:creationId xmlns:p14="http://schemas.microsoft.com/office/powerpoint/2010/main" val="318501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16.6</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12</a:t>
            </a:fld>
            <a:endParaRPr lang="en-US"/>
          </a:p>
        </p:txBody>
      </p:sp>
    </p:spTree>
    <p:extLst>
      <p:ext uri="{BB962C8B-B14F-4D97-AF65-F5344CB8AC3E}">
        <p14:creationId xmlns:p14="http://schemas.microsoft.com/office/powerpoint/2010/main" val="301448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Perceptions are influenced, top-down, not only by our expectations and by the context, but also by our emotions and motivation.</a:t>
            </a:r>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13</a:t>
            </a:fld>
            <a:endParaRPr lang="en-US"/>
          </a:p>
        </p:txBody>
      </p:sp>
    </p:spTree>
    <p:extLst>
      <p:ext uri="{BB962C8B-B14F-4D97-AF65-F5344CB8AC3E}">
        <p14:creationId xmlns:p14="http://schemas.microsoft.com/office/powerpoint/2010/main" val="188580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Figure 16.9 Culture</a:t>
            </a:r>
            <a:r>
              <a:rPr lang="en-US" baseline="0" dirty="0" smtClean="0"/>
              <a:t> and c</a:t>
            </a:r>
            <a:r>
              <a:rPr lang="en-US" dirty="0" smtClean="0"/>
              <a:t>ontext effects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A given stimulus may trigger different perceptions, partly because of differing perceptual set, but also because of the immediate context. </a:t>
            </a:r>
          </a:p>
          <a:p>
            <a:r>
              <a:rPr lang="en-US" sz="1200" b="0" i="0" u="none" strike="noStrike" kern="1200" baseline="0" dirty="0" smtClean="0">
                <a:solidFill>
                  <a:schemeClr val="tx1"/>
                </a:solidFill>
                <a:latin typeface="Arial" charset="0"/>
                <a:ea typeface="ＭＳ Ｐゴシック" charset="0"/>
                <a:cs typeface="Arial" charset="0"/>
              </a:rPr>
              <a:t>Westerners, for whom corners and boxlike architecture were more common, were more likely to perceive the family as being indoors, with the woman sitting under a window. (Gregory </a:t>
            </a:r>
            <a:r>
              <a:rPr lang="ro-RO" sz="1200" b="0" i="0" u="none" strike="noStrike" kern="1200" baseline="0" dirty="0" smtClean="0">
                <a:solidFill>
                  <a:schemeClr val="tx1"/>
                </a:solidFill>
                <a:latin typeface="Arial" charset="0"/>
                <a:ea typeface="ＭＳ Ｐゴシック" charset="0"/>
                <a:cs typeface="Arial" charset="0"/>
              </a:rPr>
              <a:t>&amp; Gombrich, 1973.)</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14</a:t>
            </a:fld>
            <a:endParaRPr lang="en-US"/>
          </a:p>
        </p:txBody>
      </p:sp>
    </p:spTree>
    <p:extLst>
      <p:ext uri="{BB962C8B-B14F-4D97-AF65-F5344CB8AC3E}">
        <p14:creationId xmlns:p14="http://schemas.microsoft.com/office/powerpoint/2010/main" val="81887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16</a:t>
            </a:fld>
            <a:endParaRPr lang="en-US"/>
          </a:p>
        </p:txBody>
      </p:sp>
    </p:spTree>
    <p:extLst>
      <p:ext uri="{BB962C8B-B14F-4D97-AF65-F5344CB8AC3E}">
        <p14:creationId xmlns:p14="http://schemas.microsoft.com/office/powerpoint/2010/main" val="210201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Figure 17.1</a:t>
            </a:r>
            <a:endParaRPr lang="en-US" dirty="0"/>
          </a:p>
        </p:txBody>
      </p:sp>
      <p:sp>
        <p:nvSpPr>
          <p:cNvPr id="4" name="Slide Number Placeholder 3"/>
          <p:cNvSpPr>
            <a:spLocks noGrp="1"/>
          </p:cNvSpPr>
          <p:nvPr>
            <p:ph type="sldNum" sz="quarter" idx="10"/>
          </p:nvPr>
        </p:nvSpPr>
        <p:spPr/>
        <p:txBody>
          <a:bodyPr/>
          <a:lstStyle/>
          <a:p>
            <a:pPr>
              <a:defRPr/>
            </a:pPr>
            <a:fld id="{EFAF0C21-8D54-A846-A48B-D02ECD372672}" type="slidenum">
              <a:rPr lang="en-US" smtClean="0"/>
              <a:pPr>
                <a:defRPr/>
              </a:pPr>
              <a:t>17</a:t>
            </a:fld>
            <a:endParaRPr lang="en-US"/>
          </a:p>
        </p:txBody>
      </p:sp>
    </p:spTree>
    <p:extLst>
      <p:ext uri="{BB962C8B-B14F-4D97-AF65-F5344CB8AC3E}">
        <p14:creationId xmlns:p14="http://schemas.microsoft.com/office/powerpoint/2010/main" val="3087451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228601"/>
            <a:ext cx="2971800" cy="609599"/>
          </a:xfrm>
        </p:spPr>
        <p:txBody>
          <a:bodyPr>
            <a:normAutofit/>
          </a:bodyPr>
          <a:lstStyle>
            <a:lvl1pPr>
              <a:defRPr sz="2400" i="1"/>
            </a:lvl1pPr>
          </a:lstStyle>
          <a:p>
            <a:r>
              <a:rPr lang="en-US" dirty="0" smtClean="0"/>
              <a:t>Chapter</a:t>
            </a:r>
            <a:endParaRPr lang="en-US" dirty="0"/>
          </a:p>
        </p:txBody>
      </p:sp>
      <p:sp>
        <p:nvSpPr>
          <p:cNvPr id="3" name="Subtitle 2"/>
          <p:cNvSpPr>
            <a:spLocks noGrp="1"/>
          </p:cNvSpPr>
          <p:nvPr>
            <p:ph type="subTitle" idx="1" hasCustomPrompt="1"/>
          </p:nvPr>
        </p:nvSpPr>
        <p:spPr>
          <a:xfrm>
            <a:off x="228600" y="1066800"/>
            <a:ext cx="2971800" cy="1752600"/>
          </a:xfrm>
        </p:spPr>
        <p:txBody>
          <a:bodyP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Title</a:t>
            </a:r>
            <a:endParaRPr lang="en-US" dirty="0"/>
          </a:p>
        </p:txBody>
      </p:sp>
      <p:pic>
        <p:nvPicPr>
          <p:cNvPr id="7" name="Picture 6" descr="This is the cover graphic from Exploring Psychology Tenth Edition. It shows a person using a series of cables to navigate over a valley of trees with mountains in the background."/>
          <p:cNvPicPr>
            <a:picLocks noChangeAspect="1"/>
          </p:cNvPicPr>
          <p:nvPr/>
        </p:nvPicPr>
        <p:blipFill rotWithShape="1">
          <a:blip r:embed="rId2" cstate="print">
            <a:extLst>
              <a:ext uri="{28A0092B-C50C-407E-A947-70E740481C1C}">
                <a14:useLocalDpi xmlns:a14="http://schemas.microsoft.com/office/drawing/2010/main" val="0"/>
              </a:ext>
            </a:extLst>
          </a:blip>
          <a:srcRect b="82"/>
          <a:stretch/>
        </p:blipFill>
        <p:spPr>
          <a:xfrm>
            <a:off x="3389417" y="-1"/>
            <a:ext cx="5830783" cy="6943061"/>
          </a:xfrm>
          <a:prstGeom prst="rect">
            <a:avLst/>
          </a:prstGeom>
        </p:spPr>
      </p:pic>
      <p:cxnSp>
        <p:nvCxnSpPr>
          <p:cNvPr id="8" name="Straight Connector 7"/>
          <p:cNvCxnSpPr/>
          <p:nvPr/>
        </p:nvCxnSpPr>
        <p:spPr>
          <a:xfrm>
            <a:off x="3389417" y="0"/>
            <a:ext cx="0" cy="6858000"/>
          </a:xfrm>
          <a:prstGeom prst="line">
            <a:avLst/>
          </a:prstGeom>
          <a:ln w="76200">
            <a:solidFill>
              <a:srgbClr val="FFAA1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7266563" y="6627856"/>
            <a:ext cx="1877437" cy="246221"/>
          </a:xfrm>
          <a:prstGeom prst="rect">
            <a:avLst/>
          </a:prstGeom>
        </p:spPr>
        <p:txBody>
          <a:bodyPr wrap="none">
            <a:spAutoFit/>
          </a:bodyPr>
          <a:lstStyle/>
          <a:p>
            <a:r>
              <a:rPr lang="en-US" sz="1000" dirty="0">
                <a:solidFill>
                  <a:schemeClr val="bg1"/>
                </a:solidFill>
              </a:rPr>
              <a:t>Josef F. </a:t>
            </a:r>
            <a:r>
              <a:rPr lang="en-US" sz="1000" dirty="0" err="1">
                <a:solidFill>
                  <a:schemeClr val="bg1"/>
                </a:solidFill>
              </a:rPr>
              <a:t>Steufer</a:t>
            </a:r>
            <a:r>
              <a:rPr lang="en-US" sz="1000" dirty="0">
                <a:solidFill>
                  <a:schemeClr val="bg1"/>
                </a:solidFill>
              </a:rPr>
              <a:t>/Getty Images</a:t>
            </a:r>
          </a:p>
        </p:txBody>
      </p:sp>
    </p:spTree>
    <p:extLst>
      <p:ext uri="{BB962C8B-B14F-4D97-AF65-F5344CB8AC3E}">
        <p14:creationId xmlns:p14="http://schemas.microsoft.com/office/powerpoint/2010/main" val="6328407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Decorative background"/>
          <p:cNvPicPr>
            <a:picLocks noChangeAspect="1"/>
          </p:cNvPicPr>
          <p:nvPr/>
        </p:nvPicPr>
        <p:blipFill rotWithShape="1">
          <a:blip r:embed="rId2" cstate="print">
            <a:extLst>
              <a:ext uri="{28A0092B-C50C-407E-A947-70E740481C1C}">
                <a14:useLocalDpi xmlns:a14="http://schemas.microsoft.com/office/drawing/2010/main" val="0"/>
              </a:ext>
            </a:extLst>
          </a:blip>
          <a:srcRect l="9303" r="8276"/>
          <a:stretch/>
        </p:blipFill>
        <p:spPr>
          <a:xfrm>
            <a:off x="0" y="0"/>
            <a:ext cx="9144000" cy="6877281"/>
          </a:xfrm>
          <a:prstGeom prst="rect">
            <a:avLst/>
          </a:prstGeom>
        </p:spPr>
      </p:pic>
      <p:sp>
        <p:nvSpPr>
          <p:cNvPr id="2" name="Title 1"/>
          <p:cNvSpPr>
            <a:spLocks noGrp="1"/>
          </p:cNvSpPr>
          <p:nvPr>
            <p:ph type="title"/>
          </p:nvPr>
        </p:nvSpPr>
        <p:spPr/>
        <p:txBody>
          <a:bodyPr>
            <a:normAutofit/>
          </a:bodyPr>
          <a:lstStyle>
            <a:lvl1pPr algn="l">
              <a:defRPr sz="3200">
                <a:solidFill>
                  <a:srgbClr val="54728F"/>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559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10D4EC8-ADD1-40F4-9DC0-894C877E2F89}" type="datetimeFigureOut">
              <a:rPr lang="en-US" smtClean="0"/>
              <a:t>12/12/2016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370CEAE-E829-439C-9D91-A0C72302BFBD}" type="slidenum">
              <a:rPr lang="en-US" smtClean="0"/>
              <a:t>‹#›</a:t>
            </a:fld>
            <a:endParaRPr lang="en-US"/>
          </a:p>
        </p:txBody>
      </p:sp>
    </p:spTree>
    <p:extLst>
      <p:ext uri="{BB962C8B-B14F-4D97-AF65-F5344CB8AC3E}">
        <p14:creationId xmlns:p14="http://schemas.microsoft.com/office/powerpoint/2010/main" val="30433238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46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16400"/>
            <a:ext cx="8229600" cy="1909763"/>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0" y="3505200"/>
            <a:ext cx="9144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51079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413315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93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Decorative background"/>
          <p:cNvPicPr>
            <a:picLocks noChangeAspect="1"/>
          </p:cNvPicPr>
          <p:nvPr/>
        </p:nvPicPr>
        <p:blipFill rotWithShape="1">
          <a:blip r:embed="rId9" cstate="print">
            <a:extLst>
              <a:ext uri="{28A0092B-C50C-407E-A947-70E740481C1C}">
                <a14:useLocalDpi xmlns:a14="http://schemas.microsoft.com/office/drawing/2010/main" val="0"/>
              </a:ext>
            </a:extLst>
          </a:blip>
          <a:srcRect l="9303" r="8276"/>
          <a:stretch/>
        </p:blipFill>
        <p:spPr>
          <a:xfrm>
            <a:off x="0" y="0"/>
            <a:ext cx="9144000" cy="687728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824509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1" r:id="rId5"/>
    <p:sldLayoutId id="2147483772" r:id="rId6"/>
    <p:sldLayoutId id="214748377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3200" kern="1200">
          <a:solidFill>
            <a:srgbClr val="54728F"/>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6</a:t>
            </a:r>
            <a:endParaRPr lang="en-US" dirty="0"/>
          </a:p>
        </p:txBody>
      </p:sp>
      <p:sp>
        <p:nvSpPr>
          <p:cNvPr id="3" name="Subtitle 2"/>
          <p:cNvSpPr>
            <a:spLocks noGrp="1"/>
          </p:cNvSpPr>
          <p:nvPr>
            <p:ph type="subTitle" idx="1"/>
          </p:nvPr>
        </p:nvSpPr>
        <p:spPr/>
        <p:txBody>
          <a:bodyPr/>
          <a:lstStyle/>
          <a:p>
            <a:r>
              <a:rPr lang="en-US" dirty="0" smtClean="0"/>
              <a:t>Sensation and Perception</a:t>
            </a:r>
            <a:endParaRPr lang="en-US" dirty="0"/>
          </a:p>
          <a:p>
            <a:endParaRPr lang="en-US" dirty="0"/>
          </a:p>
        </p:txBody>
      </p:sp>
    </p:spTree>
    <p:extLst>
      <p:ext uri="{BB962C8B-B14F-4D97-AF65-F5344CB8AC3E}">
        <p14:creationId xmlns:p14="http://schemas.microsoft.com/office/powerpoint/2010/main" val="403771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type="body" sz="half" idx="1"/>
          </p:nvPr>
        </p:nvSpPr>
        <p:spPr>
          <a:xfrm>
            <a:off x="457200" y="1459109"/>
            <a:ext cx="8229600" cy="4525963"/>
          </a:xfrm>
        </p:spPr>
        <p:txBody>
          <a:bodyPr>
            <a:normAutofit lnSpcReduction="10000"/>
          </a:bodyPr>
          <a:lstStyle/>
          <a:p>
            <a:pPr marL="0" indent="0">
              <a:buNone/>
            </a:pPr>
            <a:r>
              <a:rPr lang="en-US" sz="2400" b="1" dirty="0" smtClean="0"/>
              <a:t>6-4: DOES SUBLIMINAL SENSATION ENABLE SUBLIMINAL PERSUATION?</a:t>
            </a:r>
            <a:endParaRPr lang="en-US" sz="2400" b="1" i="1" dirty="0"/>
          </a:p>
          <a:p>
            <a:r>
              <a:rPr lang="en-US" b="1" dirty="0" smtClean="0"/>
              <a:t>Subliminal </a:t>
            </a:r>
            <a:r>
              <a:rPr lang="en-US" b="1" dirty="0"/>
              <a:t>stimuli </a:t>
            </a:r>
            <a:r>
              <a:rPr lang="en-US" dirty="0"/>
              <a:t>are those that are too weak to detect 50 percent of the </a:t>
            </a:r>
            <a:r>
              <a:rPr lang="en-US" dirty="0" smtClean="0"/>
              <a:t>time; below the absolute threshold. </a:t>
            </a:r>
          </a:p>
          <a:p>
            <a:r>
              <a:rPr lang="en-US" b="1" dirty="0"/>
              <a:t>S</a:t>
            </a:r>
            <a:r>
              <a:rPr lang="en-US" b="1" dirty="0" smtClean="0"/>
              <a:t>ubliminal </a:t>
            </a:r>
            <a:r>
              <a:rPr lang="en-US" b="1" dirty="0"/>
              <a:t>sensation </a:t>
            </a:r>
            <a:r>
              <a:rPr lang="en-US" dirty="0" smtClean="0"/>
              <a:t>exists, but such </a:t>
            </a:r>
            <a:r>
              <a:rPr lang="en-US" dirty="0"/>
              <a:t>sensations are too fleeting to enable </a:t>
            </a:r>
            <a:r>
              <a:rPr lang="en-US" dirty="0" smtClean="0"/>
              <a:t>exploitation with </a:t>
            </a:r>
            <a:r>
              <a:rPr lang="en-US" dirty="0"/>
              <a:t>subliminal </a:t>
            </a:r>
            <a:r>
              <a:rPr lang="en-US" dirty="0" smtClean="0"/>
              <a:t>messages.</a:t>
            </a:r>
          </a:p>
          <a:p>
            <a:r>
              <a:rPr lang="en-US" b="1" dirty="0">
                <a:solidFill>
                  <a:srgbClr val="000000"/>
                </a:solidFill>
                <a:latin typeface="Arial" charset="0"/>
                <a:ea typeface="ＭＳ Ｐゴシック" charset="0"/>
                <a:cs typeface="ＭＳ Ｐゴシック" charset="0"/>
              </a:rPr>
              <a:t>S</a:t>
            </a:r>
            <a:r>
              <a:rPr lang="en-US" b="1" dirty="0" smtClean="0">
                <a:solidFill>
                  <a:srgbClr val="000000"/>
                </a:solidFill>
                <a:latin typeface="Arial" charset="0"/>
                <a:ea typeface="ＭＳ Ｐゴシック" charset="0"/>
                <a:cs typeface="ＭＳ Ｐゴシック" charset="0"/>
              </a:rPr>
              <a:t>ubliminal persuasion </a:t>
            </a:r>
            <a:r>
              <a:rPr lang="en-US" dirty="0" smtClean="0">
                <a:solidFill>
                  <a:srgbClr val="000000"/>
                </a:solidFill>
                <a:latin typeface="Arial" charset="0"/>
                <a:ea typeface="ＭＳ Ｐゴシック" charset="0"/>
                <a:cs typeface="ＭＳ Ｐゴシック" charset="0"/>
              </a:rPr>
              <a:t>may produce a fleeting and subtle but not powerful or enduring effect on behavior (Greenwald, 1992).</a:t>
            </a:r>
          </a:p>
          <a:p>
            <a:pPr>
              <a:defRPr/>
            </a:pPr>
            <a:r>
              <a:rPr lang="en-US" dirty="0" smtClean="0">
                <a:solidFill>
                  <a:srgbClr val="000000"/>
                </a:solidFill>
                <a:latin typeface="Arial" charset="0"/>
                <a:ea typeface="ＭＳ Ｐゴシック" charset="0"/>
                <a:cs typeface="ＭＳ Ｐゴシック" charset="0"/>
              </a:rPr>
              <a:t>Experiments disprove claims of the effectiveness of subliminal advertising and self-improvement.</a:t>
            </a:r>
          </a:p>
          <a:p>
            <a:pPr lvl="1">
              <a:defRPr/>
            </a:pPr>
            <a:endParaRPr lang="en-US" dirty="0" smtClean="0">
              <a:solidFill>
                <a:srgbClr val="000000"/>
              </a:solidFill>
              <a:latin typeface="Arial" charset="0"/>
              <a:ea typeface="ＭＳ Ｐゴシック" charset="0"/>
              <a:cs typeface="ＭＳ Ｐゴシック" charset="0"/>
            </a:endParaRPr>
          </a:p>
        </p:txBody>
      </p:sp>
      <p:sp>
        <p:nvSpPr>
          <p:cNvPr id="26625" name="Title 1"/>
          <p:cNvSpPr>
            <a:spLocks noGrp="1"/>
          </p:cNvSpPr>
          <p:nvPr>
            <p:ph type="title"/>
          </p:nvPr>
        </p:nvSpPr>
        <p:spPr/>
        <p:txBody>
          <a:bodyPr>
            <a:normAutofit/>
          </a:bodyPr>
          <a:lstStyle/>
          <a:p>
            <a:r>
              <a:rPr lang="en-US" dirty="0" smtClean="0">
                <a:latin typeface="Arial" charset="0"/>
                <a:ea typeface="ＭＳ Ｐゴシック" charset="0"/>
                <a:cs typeface="ＭＳ Ｐゴシック" charset="0"/>
              </a:rPr>
              <a:t>Subliminal Persuasion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29407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
          </p:nvPr>
        </p:nvSpPr>
        <p:spPr>
          <a:xfrm>
            <a:off x="457200" y="1309914"/>
            <a:ext cx="8229600" cy="5548086"/>
          </a:xfrm>
        </p:spPr>
        <p:txBody>
          <a:bodyPr>
            <a:normAutofit/>
          </a:bodyPr>
          <a:lstStyle/>
          <a:p>
            <a:pPr marL="0" indent="0">
              <a:buNone/>
            </a:pPr>
            <a:r>
              <a:rPr lang="en-US" b="1" dirty="0" smtClean="0"/>
              <a:t>6-5: </a:t>
            </a:r>
            <a:r>
              <a:rPr lang="en-US" b="1" dirty="0"/>
              <a:t>WHAT </a:t>
            </a:r>
            <a:r>
              <a:rPr lang="en-US" b="1" dirty="0" smtClean="0"/>
              <a:t>IS THE FUNCTION OF SENSORY ADAPTATION?</a:t>
            </a:r>
          </a:p>
          <a:p>
            <a:pPr marL="0" indent="0">
              <a:lnSpc>
                <a:spcPct val="80000"/>
              </a:lnSpc>
              <a:buNone/>
            </a:pPr>
            <a:r>
              <a:rPr lang="en-US" b="1" dirty="0"/>
              <a:t>Sensory adaptation</a:t>
            </a:r>
          </a:p>
          <a:p>
            <a:pPr lvl="1"/>
            <a:r>
              <a:rPr lang="en-US" dirty="0" smtClean="0"/>
              <a:t>Is diminished sensitivity as a consequence of constant stimulation</a:t>
            </a:r>
          </a:p>
          <a:p>
            <a:pPr lvl="1"/>
            <a:r>
              <a:rPr lang="en-US" dirty="0" smtClean="0"/>
              <a:t>Aids focus by reducing background chatter</a:t>
            </a:r>
          </a:p>
          <a:p>
            <a:pPr lvl="1"/>
            <a:r>
              <a:rPr lang="en-US" dirty="0" smtClean="0"/>
              <a:t>Influences how the world is perceived in a personally useful way</a:t>
            </a:r>
          </a:p>
          <a:p>
            <a:pPr lvl="1"/>
            <a:r>
              <a:rPr lang="en-US" dirty="0" smtClean="0"/>
              <a:t>Our sensory receptors are sensitive to novelty; sensory adaptation even influences how we perceive emotions</a:t>
            </a:r>
          </a:p>
          <a:p>
            <a:pPr lvl="1"/>
            <a:r>
              <a:rPr lang="en-US" i="1" dirty="0" smtClean="0"/>
              <a:t>We perceive the world not exactly as it is, but as it is useful for us to perceive it.</a:t>
            </a:r>
            <a:endParaRPr lang="en-US" i="1" dirty="0"/>
          </a:p>
        </p:txBody>
      </p:sp>
      <p:sp>
        <p:nvSpPr>
          <p:cNvPr id="2" name="Title 1"/>
          <p:cNvSpPr>
            <a:spLocks noGrp="1"/>
          </p:cNvSpPr>
          <p:nvPr>
            <p:ph type="title"/>
          </p:nvPr>
        </p:nvSpPr>
        <p:spPr/>
        <p:txBody>
          <a:bodyPr/>
          <a:lstStyle/>
          <a:p>
            <a:r>
              <a:rPr lang="en-US" dirty="0" smtClean="0"/>
              <a:t>Basic Concepts of Sensation and Perception</a:t>
            </a:r>
            <a:br>
              <a:rPr lang="en-US" dirty="0" smtClean="0"/>
            </a:br>
            <a:r>
              <a:rPr lang="en-US" dirty="0" smtClean="0"/>
              <a:t>Sensory Adaptation</a:t>
            </a:r>
            <a:endParaRPr lang="en-US" dirty="0"/>
          </a:p>
        </p:txBody>
      </p:sp>
    </p:spTree>
    <p:extLst>
      <p:ext uri="{BB962C8B-B14F-4D97-AF65-F5344CB8AC3E}">
        <p14:creationId xmlns:p14="http://schemas.microsoft.com/office/powerpoint/2010/main" val="286982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9900" y="4375426"/>
            <a:ext cx="8229600" cy="1909763"/>
          </a:xfrm>
        </p:spPr>
        <p:txBody>
          <a:bodyPr>
            <a:normAutofit lnSpcReduction="10000"/>
          </a:bodyPr>
          <a:lstStyle/>
          <a:p>
            <a:pPr marL="0" indent="0">
              <a:buNone/>
            </a:pPr>
            <a:r>
              <a:rPr lang="en-US" dirty="0"/>
              <a:t>Gaze at </a:t>
            </a:r>
            <a:r>
              <a:rPr lang="en-US" dirty="0" smtClean="0"/>
              <a:t>the angry </a:t>
            </a:r>
            <a:r>
              <a:rPr lang="en-US" dirty="0"/>
              <a:t>face on the left for 20 to </a:t>
            </a:r>
            <a:r>
              <a:rPr lang="en-US" dirty="0" smtClean="0"/>
              <a:t>30 seconds</a:t>
            </a:r>
            <a:r>
              <a:rPr lang="en-US" dirty="0"/>
              <a:t>, then look at the center </a:t>
            </a:r>
            <a:r>
              <a:rPr lang="en-US" dirty="0" smtClean="0"/>
              <a:t>face  (</a:t>
            </a:r>
            <a:r>
              <a:rPr lang="en-US" dirty="0"/>
              <a:t>looks scared, yes?). Then gaze at </a:t>
            </a:r>
            <a:r>
              <a:rPr lang="en-US" dirty="0" smtClean="0"/>
              <a:t>the scared </a:t>
            </a:r>
            <a:r>
              <a:rPr lang="en-US" dirty="0"/>
              <a:t>face on the right for 20 to </a:t>
            </a:r>
            <a:r>
              <a:rPr lang="en-US" dirty="0" smtClean="0"/>
              <a:t>30 seconds</a:t>
            </a:r>
            <a:r>
              <a:rPr lang="en-US" dirty="0"/>
              <a:t>, before returning to the </a:t>
            </a:r>
            <a:r>
              <a:rPr lang="en-US" dirty="0" smtClean="0"/>
              <a:t>center face </a:t>
            </a:r>
            <a:r>
              <a:rPr lang="en-US" dirty="0"/>
              <a:t>(now looks angry, yes?). (</a:t>
            </a:r>
            <a:r>
              <a:rPr lang="en-US" dirty="0" smtClean="0"/>
              <a:t>From </a:t>
            </a:r>
            <a:r>
              <a:rPr lang="nb-NO" dirty="0" smtClean="0"/>
              <a:t>Butler </a:t>
            </a:r>
            <a:r>
              <a:rPr lang="nb-NO" dirty="0"/>
              <a:t>et al., 2008.)</a:t>
            </a:r>
            <a:endParaRPr lang="en-US" dirty="0"/>
          </a:p>
        </p:txBody>
      </p:sp>
      <p:pic>
        <p:nvPicPr>
          <p:cNvPr id="2" name="Picture 1" descr="The figure shows photos of three faces. The first is an angry face, the second is a more neutral face, and the third is a scared 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717" y="0"/>
            <a:ext cx="6735966" cy="3522661"/>
          </a:xfrm>
          <a:prstGeom prst="rect">
            <a:avLst/>
          </a:prstGeom>
        </p:spPr>
      </p:pic>
      <p:sp>
        <p:nvSpPr>
          <p:cNvPr id="4" name="Title 3"/>
          <p:cNvSpPr>
            <a:spLocks noGrp="1"/>
          </p:cNvSpPr>
          <p:nvPr>
            <p:ph type="title"/>
          </p:nvPr>
        </p:nvSpPr>
        <p:spPr>
          <a:xfrm>
            <a:off x="0" y="3743739"/>
            <a:ext cx="9144000" cy="546100"/>
          </a:xfrm>
        </p:spPr>
        <p:txBody>
          <a:bodyPr>
            <a:noAutofit/>
          </a:bodyPr>
          <a:lstStyle/>
          <a:p>
            <a:r>
              <a:rPr lang="en-US" dirty="0" smtClean="0"/>
              <a:t>Emotion adaptation</a:t>
            </a:r>
            <a:endParaRPr lang="en-US" dirty="0"/>
          </a:p>
        </p:txBody>
      </p:sp>
    </p:spTree>
    <p:extLst>
      <p:ext uri="{BB962C8B-B14F-4D97-AF65-F5344CB8AC3E}">
        <p14:creationId xmlns:p14="http://schemas.microsoft.com/office/powerpoint/2010/main" val="427166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42685" y="1338943"/>
            <a:ext cx="8229600" cy="5442857"/>
          </a:xfrm>
        </p:spPr>
        <p:txBody>
          <a:bodyPr>
            <a:noAutofit/>
          </a:bodyPr>
          <a:lstStyle/>
          <a:p>
            <a:pPr marL="0" indent="0">
              <a:buNone/>
            </a:pPr>
            <a:r>
              <a:rPr lang="en-US" b="1" dirty="0" smtClean="0"/>
              <a:t>6-6: HOW DO OUR EXPECTATIONS, CONTEXTS, MOTIVATION, AND EMOTIONS INFLUENCE OUR PERCEPTIONS?</a:t>
            </a:r>
            <a:endParaRPr lang="en-US" b="1" i="1" dirty="0"/>
          </a:p>
          <a:p>
            <a:pPr marL="0" indent="0">
              <a:lnSpc>
                <a:spcPct val="90000"/>
              </a:lnSpc>
              <a:buNone/>
            </a:pPr>
            <a:r>
              <a:rPr lang="en-US" b="1" dirty="0"/>
              <a:t>Perceptual set</a:t>
            </a:r>
          </a:p>
          <a:p>
            <a:pPr lvl="1">
              <a:buFont typeface="Arial"/>
              <a:buChar char="•"/>
            </a:pPr>
            <a:r>
              <a:rPr lang="en-US" dirty="0"/>
              <a:t>M</a:t>
            </a:r>
            <a:r>
              <a:rPr lang="en-US" dirty="0" smtClean="0"/>
              <a:t>ental </a:t>
            </a:r>
            <a:r>
              <a:rPr lang="en-US" dirty="0"/>
              <a:t>tendencies and assumptions that </a:t>
            </a:r>
            <a:r>
              <a:rPr lang="en-US" dirty="0" smtClean="0"/>
              <a:t>affect </a:t>
            </a:r>
            <a:r>
              <a:rPr lang="en-US" dirty="0"/>
              <a:t>(</a:t>
            </a:r>
            <a:r>
              <a:rPr lang="en-US" dirty="0" smtClean="0"/>
              <a:t>top-down</a:t>
            </a:r>
            <a:r>
              <a:rPr lang="en-US" dirty="0"/>
              <a:t>) what we hear</a:t>
            </a:r>
            <a:r>
              <a:rPr lang="en-US" dirty="0" smtClean="0"/>
              <a:t>, taste</a:t>
            </a:r>
            <a:r>
              <a:rPr lang="en-US" dirty="0"/>
              <a:t>, feel, and </a:t>
            </a:r>
            <a:r>
              <a:rPr lang="en-US" dirty="0" smtClean="0"/>
              <a:t>see</a:t>
            </a:r>
          </a:p>
          <a:p>
            <a:pPr marL="0" indent="0">
              <a:lnSpc>
                <a:spcPct val="90000"/>
              </a:lnSpc>
              <a:buNone/>
            </a:pPr>
            <a:r>
              <a:rPr lang="en-US" dirty="0"/>
              <a:t>What determines our perceptual set?</a:t>
            </a:r>
          </a:p>
          <a:p>
            <a:pPr lvl="1">
              <a:buFont typeface="Arial"/>
              <a:buChar char="•"/>
            </a:pPr>
            <a:r>
              <a:rPr lang="en-US" dirty="0" smtClean="0"/>
              <a:t>Schemas organize and interpret unfamiliar information through experience</a:t>
            </a:r>
          </a:p>
          <a:p>
            <a:pPr lvl="1">
              <a:buFont typeface="Arial"/>
              <a:buChar char="•"/>
            </a:pPr>
            <a:r>
              <a:rPr lang="en-US" dirty="0" smtClean="0"/>
              <a:t>Preexisting schemas influence top-down processing of ambiguous sensation interpretation, including gender stereotypes</a:t>
            </a:r>
            <a:endParaRPr lang="en-US" dirty="0"/>
          </a:p>
          <a:p>
            <a:pPr marL="0" indent="0">
              <a:buNone/>
            </a:pPr>
            <a:endParaRPr lang="en-US" dirty="0" smtClean="0"/>
          </a:p>
        </p:txBody>
      </p:sp>
      <p:sp>
        <p:nvSpPr>
          <p:cNvPr id="2" name="Title 1"/>
          <p:cNvSpPr>
            <a:spLocks noGrp="1"/>
          </p:cNvSpPr>
          <p:nvPr>
            <p:ph type="title"/>
          </p:nvPr>
        </p:nvSpPr>
        <p:spPr/>
        <p:txBody>
          <a:bodyPr>
            <a:noAutofit/>
          </a:bodyPr>
          <a:lstStyle/>
          <a:p>
            <a:r>
              <a:rPr lang="en-US" dirty="0" smtClean="0"/>
              <a:t/>
            </a:r>
            <a:br>
              <a:rPr lang="en-US" dirty="0" smtClean="0"/>
            </a:br>
            <a:r>
              <a:rPr lang="en-US" dirty="0" smtClean="0"/>
              <a:t>Perceptual Set</a:t>
            </a:r>
            <a:r>
              <a:rPr lang="en-US" dirty="0"/>
              <a:t/>
            </a:r>
            <a:br>
              <a:rPr lang="en-US" dirty="0"/>
            </a:br>
            <a:endParaRPr lang="en-US" dirty="0"/>
          </a:p>
        </p:txBody>
      </p:sp>
    </p:spTree>
    <p:extLst>
      <p:ext uri="{BB962C8B-B14F-4D97-AF65-F5344CB8AC3E}">
        <p14:creationId xmlns:p14="http://schemas.microsoft.com/office/powerpoint/2010/main" val="61557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83319" y="1006779"/>
            <a:ext cx="3902426" cy="5262979"/>
          </a:xfrm>
          <a:prstGeom prst="rect">
            <a:avLst/>
          </a:prstGeom>
        </p:spPr>
        <p:txBody>
          <a:bodyPr wrap="square">
            <a:spAutoFit/>
          </a:bodyPr>
          <a:lstStyle/>
          <a:p>
            <a:r>
              <a:rPr lang="en-US" sz="2400" b="1" dirty="0" smtClean="0"/>
              <a:t>CULTURE AND CONTEXT EFFECTS </a:t>
            </a:r>
          </a:p>
          <a:p>
            <a:r>
              <a:rPr lang="en-US" sz="2400" dirty="0" smtClean="0"/>
              <a:t>What is above </a:t>
            </a:r>
            <a:r>
              <a:rPr lang="en-US" sz="2400" dirty="0"/>
              <a:t>the woman’s head? </a:t>
            </a:r>
            <a:r>
              <a:rPr lang="en-US" sz="2400" dirty="0" smtClean="0"/>
              <a:t>In </a:t>
            </a:r>
            <a:r>
              <a:rPr lang="en-US" sz="2400" dirty="0"/>
              <a:t>one </a:t>
            </a:r>
            <a:r>
              <a:rPr lang="en-US" sz="2400" dirty="0" smtClean="0"/>
              <a:t>classic study, nearly </a:t>
            </a:r>
            <a:r>
              <a:rPr lang="en-US" sz="2400" dirty="0"/>
              <a:t>all the East Africans who </a:t>
            </a:r>
            <a:r>
              <a:rPr lang="en-US" sz="2400" dirty="0" smtClean="0"/>
              <a:t>were questioned </a:t>
            </a:r>
            <a:r>
              <a:rPr lang="en-US" sz="2400" dirty="0"/>
              <a:t>said the woman was </a:t>
            </a:r>
            <a:r>
              <a:rPr lang="en-US" sz="2400" dirty="0" smtClean="0"/>
              <a:t>balancing a </a:t>
            </a:r>
            <a:r>
              <a:rPr lang="en-US" sz="2400" dirty="0"/>
              <a:t>metal box or can on her head </a:t>
            </a:r>
            <a:r>
              <a:rPr lang="en-US" sz="2400" dirty="0" smtClean="0"/>
              <a:t>and that </a:t>
            </a:r>
            <a:r>
              <a:rPr lang="en-US" sz="2400" dirty="0"/>
              <a:t>the family was sitting under a tree</a:t>
            </a:r>
            <a:r>
              <a:rPr lang="en-US" sz="2400" dirty="0" smtClean="0"/>
              <a:t>.</a:t>
            </a:r>
            <a:br>
              <a:rPr lang="en-US" sz="2400" dirty="0" smtClean="0"/>
            </a:br>
            <a:endParaRPr lang="en-US" sz="2400" dirty="0" smtClean="0"/>
          </a:p>
          <a:p>
            <a:r>
              <a:rPr lang="en-US" sz="2400" dirty="0" smtClean="0"/>
              <a:t>What do you think Westerners said?</a:t>
            </a:r>
            <a:endParaRPr lang="en-US" sz="2400" dirty="0"/>
          </a:p>
        </p:txBody>
      </p:sp>
      <p:pic>
        <p:nvPicPr>
          <p:cNvPr id="4" name="Picture 3" descr="The figure shows a drawing of a family in a vague environment, drawn only with a few lin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15" y="3322670"/>
            <a:ext cx="3957604" cy="2947088"/>
          </a:xfrm>
          <a:prstGeom prst="rect">
            <a:avLst/>
          </a:prstGeom>
        </p:spPr>
      </p:pic>
      <p:sp>
        <p:nvSpPr>
          <p:cNvPr id="3" name="Text Placeholder 2"/>
          <p:cNvSpPr>
            <a:spLocks noGrp="1"/>
          </p:cNvSpPr>
          <p:nvPr>
            <p:ph idx="1"/>
          </p:nvPr>
        </p:nvSpPr>
        <p:spPr>
          <a:xfrm>
            <a:off x="445476" y="1209862"/>
            <a:ext cx="4127927" cy="4525963"/>
          </a:xfrm>
        </p:spPr>
        <p:txBody>
          <a:bodyPr>
            <a:normAutofit/>
          </a:bodyPr>
          <a:lstStyle/>
          <a:p>
            <a:pPr marL="0" indent="0">
              <a:lnSpc>
                <a:spcPct val="80000"/>
              </a:lnSpc>
              <a:buNone/>
            </a:pPr>
            <a:r>
              <a:rPr lang="en-US" b="1" dirty="0"/>
              <a:t>Context effects</a:t>
            </a:r>
          </a:p>
          <a:p>
            <a:pPr marL="457200" lvl="1" indent="0">
              <a:buNone/>
            </a:pPr>
            <a:r>
              <a:rPr lang="en-US" dirty="0"/>
              <a:t>A given stimulus may trigger </a:t>
            </a:r>
            <a:r>
              <a:rPr lang="en-US" dirty="0" smtClean="0"/>
              <a:t>different perceptions </a:t>
            </a:r>
            <a:r>
              <a:rPr lang="en-US" dirty="0"/>
              <a:t>because of the immediate context. </a:t>
            </a:r>
            <a:endParaRPr lang="en-US" dirty="0" smtClean="0"/>
          </a:p>
        </p:txBody>
      </p:sp>
      <p:sp>
        <p:nvSpPr>
          <p:cNvPr id="2" name="Title 1"/>
          <p:cNvSpPr>
            <a:spLocks noGrp="1"/>
          </p:cNvSpPr>
          <p:nvPr>
            <p:ph type="title"/>
          </p:nvPr>
        </p:nvSpPr>
        <p:spPr>
          <a:xfrm>
            <a:off x="330432" y="144009"/>
            <a:ext cx="8229600" cy="1143000"/>
          </a:xfrm>
        </p:spPr>
        <p:txBody>
          <a:bodyPr>
            <a:noAutofit/>
          </a:bodyPr>
          <a:lstStyle/>
          <a:p>
            <a:r>
              <a:rPr lang="en-US" dirty="0" smtClean="0"/>
              <a:t/>
            </a:r>
            <a:br>
              <a:rPr lang="en-US" dirty="0" smtClean="0"/>
            </a:br>
            <a:r>
              <a:rPr lang="en-US" dirty="0" smtClean="0"/>
              <a:t>Context Effects</a:t>
            </a:r>
            <a:r>
              <a:rPr lang="en-US" dirty="0"/>
              <a:t/>
            </a:r>
            <a:br>
              <a:rPr lang="en-US" dirty="0"/>
            </a:br>
            <a:endParaRPr lang="en-US" dirty="0"/>
          </a:p>
        </p:txBody>
      </p:sp>
    </p:spTree>
    <p:extLst>
      <p:ext uri="{BB962C8B-B14F-4D97-AF65-F5344CB8AC3E}">
        <p14:creationId xmlns:p14="http://schemas.microsoft.com/office/powerpoint/2010/main" val="1366072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lnSpc>
                <a:spcPct val="80000"/>
              </a:lnSpc>
              <a:buNone/>
            </a:pPr>
            <a:r>
              <a:rPr lang="en-US" b="1" dirty="0"/>
              <a:t>Motivation and Emotion</a:t>
            </a:r>
          </a:p>
          <a:p>
            <a:pPr lvl="1">
              <a:buFont typeface="Arial"/>
              <a:buChar char="•"/>
            </a:pPr>
            <a:r>
              <a:rPr lang="en-US" dirty="0" smtClean="0"/>
              <a:t>Perceptions are also influenced by our motivation and emotions. </a:t>
            </a:r>
          </a:p>
          <a:p>
            <a:pPr lvl="2">
              <a:buFont typeface="Arial" panose="020B0604020202020204" pitchFamily="34" charset="0"/>
              <a:buChar char="−"/>
            </a:pPr>
            <a:r>
              <a:rPr lang="en-US" dirty="0" smtClean="0"/>
              <a:t>Walking destinations look farther away when fatigued</a:t>
            </a:r>
          </a:p>
          <a:p>
            <a:pPr lvl="2">
              <a:buFont typeface="Arial" panose="020B0604020202020204" pitchFamily="34" charset="0"/>
              <a:buChar char="−"/>
            </a:pPr>
            <a:r>
              <a:rPr lang="en-US" dirty="0" smtClean="0"/>
              <a:t>Slopes look steeper when wearing a heavy backpack (or after listening to sad, heavy classical music)</a:t>
            </a:r>
          </a:p>
          <a:p>
            <a:pPr lvl="2">
              <a:buFont typeface="Arial" panose="020B0604020202020204" pitchFamily="34" charset="0"/>
              <a:buChar char="−"/>
            </a:pPr>
            <a:r>
              <a:rPr lang="en-US" dirty="0" smtClean="0"/>
              <a:t>Water bottles look closer when thirsty</a:t>
            </a:r>
          </a:p>
          <a:p>
            <a:pPr lvl="1">
              <a:buFont typeface="Arial"/>
              <a:buChar char="•"/>
            </a:pPr>
            <a:r>
              <a:rPr lang="en-US" dirty="0" smtClean="0"/>
              <a:t>Emotions and motives also influence our </a:t>
            </a:r>
            <a:r>
              <a:rPr lang="en-US" smtClean="0"/>
              <a:t>social perceptions</a:t>
            </a:r>
            <a:endParaRPr lang="en-US" dirty="0"/>
          </a:p>
          <a:p>
            <a:pPr marL="0" indent="0">
              <a:buNone/>
            </a:pPr>
            <a:endParaRPr lang="en-US" dirty="0" smtClean="0"/>
          </a:p>
        </p:txBody>
      </p:sp>
      <p:sp>
        <p:nvSpPr>
          <p:cNvPr id="2" name="Title 1"/>
          <p:cNvSpPr>
            <a:spLocks noGrp="1"/>
          </p:cNvSpPr>
          <p:nvPr>
            <p:ph type="title"/>
          </p:nvPr>
        </p:nvSpPr>
        <p:spPr/>
        <p:txBody>
          <a:bodyPr>
            <a:noAutofit/>
          </a:bodyPr>
          <a:lstStyle/>
          <a:p>
            <a:r>
              <a:rPr lang="en-US" dirty="0" smtClean="0"/>
              <a:t/>
            </a:r>
            <a:br>
              <a:rPr lang="en-US" dirty="0" smtClean="0"/>
            </a:br>
            <a:r>
              <a:rPr lang="en-US" dirty="0" smtClean="0"/>
              <a:t>Motivation and Emotion</a:t>
            </a:r>
            <a:r>
              <a:rPr lang="en-US" dirty="0"/>
              <a:t/>
            </a:r>
            <a:br>
              <a:rPr lang="en-US" dirty="0"/>
            </a:br>
            <a:endParaRPr lang="en-US" dirty="0"/>
          </a:p>
        </p:txBody>
      </p:sp>
    </p:spTree>
    <p:extLst>
      <p:ext uri="{BB962C8B-B14F-4D97-AF65-F5344CB8AC3E}">
        <p14:creationId xmlns:p14="http://schemas.microsoft.com/office/powerpoint/2010/main" val="296569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52686" y="5035765"/>
            <a:ext cx="4738007" cy="1569660"/>
          </a:xfrm>
          <a:prstGeom prst="rect">
            <a:avLst/>
          </a:prstGeom>
        </p:spPr>
        <p:txBody>
          <a:bodyPr wrap="square">
            <a:spAutoFit/>
          </a:bodyPr>
          <a:lstStyle/>
          <a:p>
            <a:pPr lvl="0" fontAlgn="auto">
              <a:spcBef>
                <a:spcPct val="20000"/>
              </a:spcBef>
              <a:spcAft>
                <a:spcPts val="0"/>
              </a:spcAft>
            </a:pPr>
            <a:r>
              <a:rPr lang="en-US" sz="2400" b="1" dirty="0" smtClean="0">
                <a:solidFill>
                  <a:prstClr val="black"/>
                </a:solidFill>
                <a:latin typeface="Arial" pitchFamily="34" charset="0"/>
                <a:ea typeface="+mn-ea"/>
                <a:cs typeface="Arial" pitchFamily="34" charset="0"/>
              </a:rPr>
              <a:t>Hue—</a:t>
            </a:r>
            <a:r>
              <a:rPr lang="en-US" sz="2400" dirty="0" smtClean="0">
                <a:solidFill>
                  <a:prstClr val="black"/>
                </a:solidFill>
                <a:latin typeface="Arial" pitchFamily="34" charset="0"/>
                <a:ea typeface="+mn-ea"/>
                <a:cs typeface="Arial" pitchFamily="34" charset="0"/>
              </a:rPr>
              <a:t>Dimension </a:t>
            </a:r>
            <a:r>
              <a:rPr lang="en-US" sz="2400" dirty="0">
                <a:solidFill>
                  <a:prstClr val="black"/>
                </a:solidFill>
                <a:latin typeface="Arial" pitchFamily="34" charset="0"/>
                <a:ea typeface="+mn-ea"/>
                <a:cs typeface="Arial" pitchFamily="34" charset="0"/>
              </a:rPr>
              <a:t>of color that is determined by the wavelength of light; what we know as the color names </a:t>
            </a:r>
            <a:r>
              <a:rPr lang="en-US" sz="2400" i="1" dirty="0">
                <a:solidFill>
                  <a:prstClr val="black"/>
                </a:solidFill>
                <a:latin typeface="Arial" pitchFamily="34" charset="0"/>
                <a:ea typeface="+mn-ea"/>
                <a:cs typeface="Arial" pitchFamily="34" charset="0"/>
              </a:rPr>
              <a:t>blue, green, </a:t>
            </a:r>
            <a:r>
              <a:rPr lang="en-US" sz="2400" dirty="0">
                <a:solidFill>
                  <a:prstClr val="black"/>
                </a:solidFill>
                <a:latin typeface="Arial" pitchFamily="34" charset="0"/>
                <a:ea typeface="+mn-ea"/>
                <a:cs typeface="Arial" pitchFamily="34" charset="0"/>
              </a:rPr>
              <a:t>and so forth.</a:t>
            </a:r>
            <a:endParaRPr lang="en-US" dirty="0"/>
          </a:p>
        </p:txBody>
      </p:sp>
      <p:sp>
        <p:nvSpPr>
          <p:cNvPr id="6" name="Rectangle 5"/>
          <p:cNvSpPr/>
          <p:nvPr/>
        </p:nvSpPr>
        <p:spPr>
          <a:xfrm>
            <a:off x="4252686" y="2727441"/>
            <a:ext cx="4891314" cy="2308324"/>
          </a:xfrm>
          <a:prstGeom prst="rect">
            <a:avLst/>
          </a:prstGeom>
        </p:spPr>
        <p:txBody>
          <a:bodyPr wrap="square">
            <a:spAutoFit/>
          </a:bodyPr>
          <a:lstStyle/>
          <a:p>
            <a:pPr lvl="0" fontAlgn="auto">
              <a:spcBef>
                <a:spcPct val="20000"/>
              </a:spcBef>
              <a:spcAft>
                <a:spcPts val="0"/>
              </a:spcAft>
            </a:pPr>
            <a:r>
              <a:rPr lang="en-US" sz="2400" b="1" dirty="0" smtClean="0">
                <a:solidFill>
                  <a:prstClr val="black"/>
                </a:solidFill>
                <a:latin typeface="Arial" pitchFamily="34" charset="0"/>
                <a:ea typeface="+mn-ea"/>
                <a:cs typeface="Arial" pitchFamily="34" charset="0"/>
              </a:rPr>
              <a:t>Intensity—</a:t>
            </a:r>
            <a:r>
              <a:rPr lang="en-US" sz="2400" dirty="0" smtClean="0">
                <a:solidFill>
                  <a:prstClr val="black"/>
                </a:solidFill>
                <a:latin typeface="Arial" pitchFamily="34" charset="0"/>
                <a:ea typeface="+mn-ea"/>
                <a:cs typeface="Arial" pitchFamily="34" charset="0"/>
              </a:rPr>
              <a:t>Amount </a:t>
            </a:r>
            <a:r>
              <a:rPr lang="en-US" sz="2400" dirty="0">
                <a:solidFill>
                  <a:prstClr val="black"/>
                </a:solidFill>
                <a:latin typeface="Arial" pitchFamily="34" charset="0"/>
                <a:ea typeface="+mn-ea"/>
                <a:cs typeface="Arial" pitchFamily="34" charset="0"/>
              </a:rPr>
              <a:t>of energy in a light wave or sound wave, which influences what we perceive as brightness or loudness. Intensity is determined by the wave’s amplitude (height).</a:t>
            </a:r>
          </a:p>
        </p:txBody>
      </p:sp>
      <p:sp>
        <p:nvSpPr>
          <p:cNvPr id="4" name="Rectangle 3"/>
          <p:cNvSpPr/>
          <p:nvPr/>
        </p:nvSpPr>
        <p:spPr>
          <a:xfrm>
            <a:off x="4252686" y="11575"/>
            <a:ext cx="4891314" cy="2677656"/>
          </a:xfrm>
          <a:prstGeom prst="rect">
            <a:avLst/>
          </a:prstGeom>
        </p:spPr>
        <p:txBody>
          <a:bodyPr wrap="square">
            <a:spAutoFit/>
          </a:bodyPr>
          <a:lstStyle/>
          <a:p>
            <a:pPr lvl="0" fontAlgn="auto">
              <a:spcBef>
                <a:spcPct val="20000"/>
              </a:spcBef>
              <a:spcAft>
                <a:spcPts val="0"/>
              </a:spcAft>
            </a:pPr>
            <a:r>
              <a:rPr lang="en-US" sz="2400" b="1" dirty="0" smtClean="0">
                <a:solidFill>
                  <a:prstClr val="black"/>
                </a:solidFill>
                <a:latin typeface="Arial" pitchFamily="34" charset="0"/>
                <a:ea typeface="+mn-ea"/>
                <a:cs typeface="Arial" pitchFamily="34" charset="0"/>
              </a:rPr>
              <a:t>Wavelength—</a:t>
            </a:r>
            <a:r>
              <a:rPr lang="en-US" sz="2400" dirty="0" smtClean="0">
                <a:solidFill>
                  <a:prstClr val="black"/>
                </a:solidFill>
                <a:latin typeface="Arial" pitchFamily="34" charset="0"/>
                <a:ea typeface="+mn-ea"/>
                <a:cs typeface="Arial" pitchFamily="34" charset="0"/>
              </a:rPr>
              <a:t>Distance </a:t>
            </a:r>
            <a:r>
              <a:rPr lang="en-US" sz="2400" dirty="0">
                <a:solidFill>
                  <a:prstClr val="black"/>
                </a:solidFill>
                <a:latin typeface="Arial" pitchFamily="34" charset="0"/>
                <a:ea typeface="+mn-ea"/>
                <a:cs typeface="Arial" pitchFamily="34" charset="0"/>
              </a:rPr>
              <a:t>from the peak of one light </a:t>
            </a:r>
            <a:r>
              <a:rPr lang="en-US" sz="2400" dirty="0" smtClean="0">
                <a:solidFill>
                  <a:prstClr val="black"/>
                </a:solidFill>
                <a:latin typeface="Arial" pitchFamily="34" charset="0"/>
                <a:ea typeface="+mn-ea"/>
                <a:cs typeface="Arial" pitchFamily="34" charset="0"/>
              </a:rPr>
              <a:t>wave or </a:t>
            </a:r>
            <a:r>
              <a:rPr lang="en-US" sz="2400" dirty="0">
                <a:solidFill>
                  <a:prstClr val="black"/>
                </a:solidFill>
                <a:latin typeface="Arial" pitchFamily="34" charset="0"/>
                <a:ea typeface="+mn-ea"/>
                <a:cs typeface="Arial" pitchFamily="34" charset="0"/>
              </a:rPr>
              <a:t>sound wave to the peak of the next. Electromagnetic wavelengths vary from the short blips of cosmic rays to the long pulses of radio transmission. </a:t>
            </a:r>
          </a:p>
        </p:txBody>
      </p:sp>
      <p:sp>
        <p:nvSpPr>
          <p:cNvPr id="3" name="Text Placeholder 2"/>
          <p:cNvSpPr>
            <a:spLocks noGrp="1"/>
          </p:cNvSpPr>
          <p:nvPr>
            <p:ph type="body" sz="half" idx="1"/>
          </p:nvPr>
        </p:nvSpPr>
        <p:spPr>
          <a:xfrm>
            <a:off x="239487" y="2502851"/>
            <a:ext cx="3664858" cy="3884570"/>
          </a:xfrm>
        </p:spPr>
        <p:txBody>
          <a:bodyPr>
            <a:noAutofit/>
          </a:bodyPr>
          <a:lstStyle/>
          <a:p>
            <a:pPr marL="0" indent="0">
              <a:buNone/>
            </a:pPr>
            <a:r>
              <a:rPr lang="en-US" b="1" dirty="0" smtClean="0"/>
              <a:t>6-7: </a:t>
            </a:r>
            <a:r>
              <a:rPr lang="en-US" b="1" dirty="0"/>
              <a:t>WHAT ARE </a:t>
            </a:r>
            <a:r>
              <a:rPr lang="en-US" b="1" dirty="0" smtClean="0"/>
              <a:t>THE CHARACTERISTICS  OF THE ENERGY THAT WE SEE AS VISIBLE LIGHT? WHAT STRUCTURES IN THE EYE HELP FOCUS THAT ENERGY?</a:t>
            </a:r>
            <a:endParaRPr lang="en-US" b="1" dirty="0"/>
          </a:p>
          <a:p>
            <a:pPr marL="0" indent="0">
              <a:buNone/>
            </a:pPr>
            <a:r>
              <a:rPr lang="en-US" b="1" dirty="0" smtClean="0"/>
              <a:t>The Stimulus Input: Light Energy</a:t>
            </a:r>
          </a:p>
        </p:txBody>
      </p:sp>
      <p:sp>
        <p:nvSpPr>
          <p:cNvPr id="2" name="Title 1"/>
          <p:cNvSpPr>
            <a:spLocks noGrp="1"/>
          </p:cNvSpPr>
          <p:nvPr>
            <p:ph type="title"/>
          </p:nvPr>
        </p:nvSpPr>
        <p:spPr>
          <a:xfrm>
            <a:off x="239487" y="1010652"/>
            <a:ext cx="3450198" cy="465221"/>
          </a:xfrm>
        </p:spPr>
        <p:txBody>
          <a:bodyPr>
            <a:noAutofit/>
          </a:bodyPr>
          <a:lstStyle/>
          <a:p>
            <a:r>
              <a:rPr lang="en-US" dirty="0" smtClean="0"/>
              <a:t>Vision: Sensory and Perceptual Processing</a:t>
            </a:r>
            <a:br>
              <a:rPr lang="en-US" dirty="0" smtClean="0"/>
            </a:br>
            <a:r>
              <a:rPr lang="en-US" dirty="0" smtClean="0"/>
              <a:t>Light Energy and Eye Structures</a:t>
            </a:r>
            <a:endParaRPr lang="en-US" dirty="0"/>
          </a:p>
        </p:txBody>
      </p:sp>
    </p:spTree>
    <p:extLst>
      <p:ext uri="{BB962C8B-B14F-4D97-AF65-F5344CB8AC3E}">
        <p14:creationId xmlns:p14="http://schemas.microsoft.com/office/powerpoint/2010/main" val="441693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lnSpc>
                <a:spcPct val="90000"/>
              </a:lnSpc>
              <a:buNone/>
            </a:pPr>
            <a:r>
              <a:rPr lang="en-US" dirty="0"/>
              <a:t>What is seen as light is only a thin slice of the broad spectrum of electromagnetic energy. </a:t>
            </a:r>
          </a:p>
          <a:p>
            <a:pPr lvl="1"/>
            <a:r>
              <a:rPr lang="en-US" dirty="0" smtClean="0"/>
              <a:t>The </a:t>
            </a:r>
            <a:r>
              <a:rPr lang="en-US" dirty="0"/>
              <a:t>portion visible to humans extends from the </a:t>
            </a:r>
            <a:r>
              <a:rPr lang="en-US" dirty="0" smtClean="0"/>
              <a:t>shorter waves of blue-violet light to </a:t>
            </a:r>
            <a:r>
              <a:rPr lang="en-US" dirty="0"/>
              <a:t>the </a:t>
            </a:r>
            <a:r>
              <a:rPr lang="en-US" dirty="0" smtClean="0"/>
              <a:t>longer waves of red light. </a:t>
            </a:r>
          </a:p>
          <a:p>
            <a:pPr lvl="1"/>
            <a:r>
              <a:rPr lang="en-US" dirty="0" smtClean="0"/>
              <a:t>Other organisms are sensitive to differing portions of the spectrum; bees, for instance, cannot see what we perceive as red but can see ultraviolet light.</a:t>
            </a:r>
          </a:p>
          <a:p>
            <a:pPr lvl="1"/>
            <a:r>
              <a:rPr lang="en-US" dirty="0" smtClean="0"/>
              <a:t>The perceived hue in </a:t>
            </a:r>
            <a:r>
              <a:rPr lang="en-US" dirty="0"/>
              <a:t>a light depends on </a:t>
            </a:r>
            <a:r>
              <a:rPr lang="en-US" dirty="0" smtClean="0"/>
              <a:t>its wavelength</a:t>
            </a:r>
            <a:r>
              <a:rPr lang="en-US" dirty="0"/>
              <a:t>, and its brightness depends on its intensity.</a:t>
            </a:r>
          </a:p>
        </p:txBody>
      </p:sp>
      <p:sp>
        <p:nvSpPr>
          <p:cNvPr id="2" name="Title 1"/>
          <p:cNvSpPr>
            <a:spLocks noGrp="1"/>
          </p:cNvSpPr>
          <p:nvPr>
            <p:ph type="title"/>
          </p:nvPr>
        </p:nvSpPr>
        <p:spPr/>
        <p:txBody>
          <a:bodyPr/>
          <a:lstStyle/>
          <a:p>
            <a:r>
              <a:rPr lang="en-US" dirty="0" smtClean="0"/>
              <a:t>Light Energy and Eye Structures</a:t>
            </a:r>
            <a:br>
              <a:rPr lang="en-US" dirty="0" smtClean="0"/>
            </a:br>
            <a:r>
              <a:rPr lang="en-US" dirty="0" smtClean="0"/>
              <a:t>The Stimulus: Light Energy</a:t>
            </a:r>
            <a:endParaRPr lang="en-US" dirty="0"/>
          </a:p>
        </p:txBody>
      </p:sp>
    </p:spTree>
    <p:extLst>
      <p:ext uri="{BB962C8B-B14F-4D97-AF65-F5344CB8AC3E}">
        <p14:creationId xmlns:p14="http://schemas.microsoft.com/office/powerpoint/2010/main" val="133194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on the left shows the differences in wavelength for two colors. Short wavelength equals high freqency, and results in bluish colors. Long wavelength equals low frequency and results in reddish colors.&#10;&#10;The figure on the right shows the differences in amplitude. Great amplitude results in bright colors, and small amplitude results in dull colo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828" y="3786810"/>
            <a:ext cx="5243754" cy="2707330"/>
          </a:xfrm>
          <a:prstGeom prst="rect">
            <a:avLst/>
          </a:prstGeom>
        </p:spPr>
      </p:pic>
      <p:sp>
        <p:nvSpPr>
          <p:cNvPr id="46082" name="Text Placeholder 5"/>
          <p:cNvSpPr>
            <a:spLocks noGrp="1"/>
          </p:cNvSpPr>
          <p:nvPr>
            <p:ph idx="1"/>
          </p:nvPr>
        </p:nvSpPr>
        <p:spPr>
          <a:xfrm>
            <a:off x="276639" y="1041635"/>
            <a:ext cx="8531087" cy="5067300"/>
          </a:xfrm>
        </p:spPr>
        <p:txBody>
          <a:bodyPr>
            <a:normAutofit/>
          </a:bodyPr>
          <a:lstStyle/>
          <a:p>
            <a:pPr>
              <a:lnSpc>
                <a:spcPts val="2400"/>
              </a:lnSpc>
            </a:pPr>
            <a:r>
              <a:rPr lang="en-US" dirty="0" smtClean="0">
                <a:latin typeface="Arial" charset="0"/>
                <a:ea typeface="ＭＳ Ｐゴシック" charset="0"/>
              </a:rPr>
              <a:t>Waves vary in </a:t>
            </a:r>
            <a:r>
              <a:rPr lang="en-US" i="1" dirty="0" smtClean="0">
                <a:latin typeface="Arial" charset="0"/>
                <a:ea typeface="ＭＳ Ｐゴシック" charset="0"/>
              </a:rPr>
              <a:t>wavelength, </a:t>
            </a:r>
            <a:r>
              <a:rPr lang="en-US" dirty="0" smtClean="0">
                <a:latin typeface="Arial" charset="0"/>
                <a:ea typeface="ＭＳ Ｐゴシック" charset="0"/>
              </a:rPr>
              <a:t>the distance between successive peaks. </a:t>
            </a:r>
            <a:r>
              <a:rPr lang="en-US" i="1" dirty="0" smtClean="0">
                <a:latin typeface="Arial" charset="0"/>
                <a:ea typeface="ＭＳ Ｐゴシック" charset="0"/>
              </a:rPr>
              <a:t>Frequency, </a:t>
            </a:r>
            <a:r>
              <a:rPr lang="en-US" dirty="0" smtClean="0">
                <a:latin typeface="Arial" charset="0"/>
                <a:ea typeface="ＭＳ Ｐゴシック" charset="0"/>
              </a:rPr>
              <a:t>the number of complete wavelengths that can pass a point in a given time, depends on the length of the wave. Wavelength determines the </a:t>
            </a:r>
            <a:r>
              <a:rPr lang="en-US" i="1" dirty="0" smtClean="0">
                <a:latin typeface="Arial" charset="0"/>
                <a:ea typeface="ＭＳ Ｐゴシック" charset="0"/>
              </a:rPr>
              <a:t>perceived color </a:t>
            </a:r>
            <a:r>
              <a:rPr lang="en-US" dirty="0" smtClean="0">
                <a:latin typeface="Arial" charset="0"/>
                <a:ea typeface="ＭＳ Ｐゴシック" charset="0"/>
              </a:rPr>
              <a:t>of light.</a:t>
            </a:r>
          </a:p>
          <a:p>
            <a:pPr>
              <a:lnSpc>
                <a:spcPts val="2400"/>
              </a:lnSpc>
            </a:pPr>
            <a:r>
              <a:rPr lang="en-US" dirty="0" smtClean="0">
                <a:latin typeface="Arial" charset="0"/>
                <a:ea typeface="ＭＳ Ｐゴシック" charset="0"/>
              </a:rPr>
              <a:t>Waves also vary in </a:t>
            </a:r>
            <a:r>
              <a:rPr lang="en-US" i="1" dirty="0" smtClean="0">
                <a:latin typeface="Arial" charset="0"/>
                <a:ea typeface="ＭＳ Ｐゴシック" charset="0"/>
              </a:rPr>
              <a:t>amplitude, </a:t>
            </a:r>
            <a:r>
              <a:rPr lang="en-US" dirty="0" smtClean="0">
                <a:latin typeface="Arial" charset="0"/>
                <a:ea typeface="ＭＳ Ｐゴシック" charset="0"/>
              </a:rPr>
              <a:t>the height from peak to trough (top to bottom). This wave </a:t>
            </a:r>
            <a:r>
              <a:rPr lang="en-US" i="1" dirty="0" smtClean="0">
                <a:latin typeface="Arial" charset="0"/>
                <a:ea typeface="ＭＳ Ｐゴシック" charset="0"/>
              </a:rPr>
              <a:t>amplitude</a:t>
            </a:r>
            <a:r>
              <a:rPr lang="en-US" dirty="0" smtClean="0">
                <a:latin typeface="Arial" charset="0"/>
                <a:ea typeface="ＭＳ Ｐゴシック" charset="0"/>
              </a:rPr>
              <a:t> influences the brightness of colors (and also the loudness of sounds).</a:t>
            </a:r>
            <a:endParaRPr lang="en-US" dirty="0">
              <a:latin typeface="Arial" charset="0"/>
              <a:ea typeface="ＭＳ Ｐゴシック" charset="0"/>
            </a:endParaRPr>
          </a:p>
        </p:txBody>
      </p:sp>
      <p:sp>
        <p:nvSpPr>
          <p:cNvPr id="46081" name="Title 1"/>
          <p:cNvSpPr>
            <a:spLocks noGrp="1"/>
          </p:cNvSpPr>
          <p:nvPr>
            <p:ph type="title"/>
          </p:nvPr>
        </p:nvSpPr>
        <p:spPr>
          <a:xfrm>
            <a:off x="238539" y="202067"/>
            <a:ext cx="8404718" cy="901176"/>
          </a:xfrm>
        </p:spPr>
        <p:txBody>
          <a:bodyPr>
            <a:noAutofit/>
          </a:bodyPr>
          <a:lstStyle/>
          <a:p>
            <a:pPr eaLnBrk="1" hangingPunct="1">
              <a:spcAft>
                <a:spcPts val="0"/>
              </a:spcAft>
            </a:pPr>
            <a:r>
              <a:rPr lang="en-US" dirty="0" smtClean="0">
                <a:latin typeface="Arial" charset="0"/>
                <a:ea typeface="ＭＳ Ｐゴシック" charset="0"/>
                <a:cs typeface="ＭＳ Ｐゴシック" charset="0"/>
              </a:rPr>
              <a:t>The Physical Properties of Waves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45444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fontScale="92500"/>
          </a:bodyPr>
          <a:lstStyle/>
          <a:p>
            <a:pPr marL="0" indent="0">
              <a:lnSpc>
                <a:spcPct val="90000"/>
              </a:lnSpc>
              <a:buNone/>
            </a:pPr>
            <a:r>
              <a:rPr lang="en-US" sz="2600" b="1" dirty="0"/>
              <a:t>The Eye</a:t>
            </a:r>
          </a:p>
          <a:p>
            <a:pPr lvl="1"/>
            <a:r>
              <a:rPr lang="en-US" dirty="0" smtClean="0"/>
              <a:t>Cornea: portion of the eye through which light passes (to the pupil and lens) and is bent to help provide focus</a:t>
            </a:r>
          </a:p>
          <a:p>
            <a:pPr lvl="1"/>
            <a:r>
              <a:rPr lang="en-US" dirty="0" smtClean="0"/>
              <a:t>Pupil: a small adjustable opening through which the light then passes</a:t>
            </a:r>
          </a:p>
          <a:p>
            <a:pPr lvl="1"/>
            <a:r>
              <a:rPr lang="en-US" dirty="0" smtClean="0"/>
              <a:t>Iris: a colored muscle surrounding the pupil that controls its size</a:t>
            </a:r>
          </a:p>
          <a:p>
            <a:pPr lvl="1"/>
            <a:r>
              <a:rPr lang="en-US" dirty="0" smtClean="0"/>
              <a:t>Lens: focuses incoming light rays onto an image on the retina on the eyeball’s sensitive inner surface </a:t>
            </a:r>
          </a:p>
          <a:p>
            <a:pPr lvl="1"/>
            <a:r>
              <a:rPr lang="en-US" dirty="0" smtClean="0"/>
              <a:t>After </a:t>
            </a:r>
            <a:r>
              <a:rPr lang="en-US" dirty="0"/>
              <a:t>entering the eye and being focused by a lens, light energy </a:t>
            </a:r>
            <a:r>
              <a:rPr lang="en-US" dirty="0" smtClean="0"/>
              <a:t>particles strike </a:t>
            </a:r>
            <a:r>
              <a:rPr lang="en-US" dirty="0"/>
              <a:t>the eye’s inner surface, the </a:t>
            </a:r>
            <a:r>
              <a:rPr lang="en-US" b="1" dirty="0" smtClean="0"/>
              <a:t>retina. </a:t>
            </a:r>
          </a:p>
        </p:txBody>
      </p:sp>
      <p:sp>
        <p:nvSpPr>
          <p:cNvPr id="2" name="Title 1"/>
          <p:cNvSpPr>
            <a:spLocks noGrp="1"/>
          </p:cNvSpPr>
          <p:nvPr>
            <p:ph type="title"/>
          </p:nvPr>
        </p:nvSpPr>
        <p:spPr/>
        <p:txBody>
          <a:bodyPr/>
          <a:lstStyle/>
          <a:p>
            <a:r>
              <a:rPr lang="en-US" dirty="0"/>
              <a:t>Light Energy and Eye Structures</a:t>
            </a:r>
          </a:p>
        </p:txBody>
      </p:sp>
    </p:spTree>
    <p:extLst>
      <p:ext uri="{BB962C8B-B14F-4D97-AF65-F5344CB8AC3E}">
        <p14:creationId xmlns:p14="http://schemas.microsoft.com/office/powerpoint/2010/main" val="304473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
          </p:nvPr>
        </p:nvSpPr>
        <p:spPr/>
        <p:txBody>
          <a:bodyPr/>
          <a:lstStyle/>
          <a:p>
            <a:r>
              <a:rPr lang="en-US" dirty="0" smtClean="0"/>
              <a:t>Basic Concepts of Sensation and Perception</a:t>
            </a:r>
          </a:p>
          <a:p>
            <a:r>
              <a:rPr lang="en-US" dirty="0" smtClean="0"/>
              <a:t>Vision: Sensory and Perceptual Processing</a:t>
            </a:r>
          </a:p>
          <a:p>
            <a:r>
              <a:rPr lang="en-US" dirty="0" smtClean="0"/>
              <a:t>The Nonvisual Senses</a:t>
            </a:r>
          </a:p>
          <a:p>
            <a:pPr marL="0" indent="0">
              <a:buNone/>
            </a:pPr>
            <a:endParaRPr lang="en-US" dirty="0"/>
          </a:p>
        </p:txBody>
      </p:sp>
      <p:sp>
        <p:nvSpPr>
          <p:cNvPr id="4" name="Title 3"/>
          <p:cNvSpPr>
            <a:spLocks noGrp="1"/>
          </p:cNvSpPr>
          <p:nvPr>
            <p:ph type="title"/>
          </p:nvPr>
        </p:nvSpPr>
        <p:spPr/>
        <p:txBody>
          <a:bodyPr/>
          <a:lstStyle/>
          <a:p>
            <a:r>
              <a:rPr lang="en-US" dirty="0" smtClean="0"/>
              <a:t>Chapter Overview</a:t>
            </a:r>
            <a:endParaRPr lang="en-US" dirty="0"/>
          </a:p>
        </p:txBody>
      </p:sp>
    </p:spTree>
    <p:extLst>
      <p:ext uri="{BB962C8B-B14F-4D97-AF65-F5344CB8AC3E}">
        <p14:creationId xmlns:p14="http://schemas.microsoft.com/office/powerpoint/2010/main" val="131703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lnSpc>
                <a:spcPct val="80000"/>
              </a:lnSpc>
              <a:buNone/>
            </a:pPr>
            <a:r>
              <a:rPr lang="en-US" b="1" dirty="0"/>
              <a:t>The </a:t>
            </a:r>
            <a:r>
              <a:rPr lang="en-US" b="1" dirty="0" smtClean="0"/>
              <a:t>Retina</a:t>
            </a:r>
            <a:endParaRPr lang="en-US" b="1" dirty="0"/>
          </a:p>
          <a:p>
            <a:pPr lvl="1"/>
            <a:r>
              <a:rPr lang="en-US" dirty="0" smtClean="0"/>
              <a:t>Retina contains receptors rods and cones.</a:t>
            </a:r>
          </a:p>
          <a:p>
            <a:pPr lvl="1"/>
            <a:r>
              <a:rPr lang="en-US" dirty="0" smtClean="0"/>
              <a:t>Retina has layers of neurons that begin the processing of visual information. </a:t>
            </a:r>
          </a:p>
          <a:p>
            <a:pPr marL="0" indent="0">
              <a:buNone/>
            </a:pPr>
            <a:r>
              <a:rPr lang="en-US" b="1" dirty="0" smtClean="0"/>
              <a:t>Accommodation</a:t>
            </a:r>
          </a:p>
          <a:p>
            <a:pPr lvl="1"/>
            <a:r>
              <a:rPr lang="en-US" dirty="0" smtClean="0"/>
              <a:t>The process by which the eye’s lens changes shape to focus near or far objects on the retina.</a:t>
            </a:r>
          </a:p>
        </p:txBody>
      </p:sp>
      <p:sp>
        <p:nvSpPr>
          <p:cNvPr id="2" name="Title 1"/>
          <p:cNvSpPr>
            <a:spLocks noGrp="1"/>
          </p:cNvSpPr>
          <p:nvPr>
            <p:ph type="title"/>
          </p:nvPr>
        </p:nvSpPr>
        <p:spPr/>
        <p:txBody>
          <a:bodyPr/>
          <a:lstStyle/>
          <a:p>
            <a:r>
              <a:rPr lang="en-US" dirty="0"/>
              <a:t>Light Energy and Eye Structures</a:t>
            </a:r>
          </a:p>
        </p:txBody>
      </p:sp>
    </p:spTree>
    <p:extLst>
      <p:ext uri="{BB962C8B-B14F-4D97-AF65-F5344CB8AC3E}">
        <p14:creationId xmlns:p14="http://schemas.microsoft.com/office/powerpoint/2010/main" val="2145120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graphical representation of the human eye. There are labels for the pupil, lens, retina, fovea or point of central focus, blind spot, iris, cornea, and optic ner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22" y="1557820"/>
            <a:ext cx="8332978" cy="4067728"/>
          </a:xfrm>
          <a:prstGeom prst="rect">
            <a:avLst/>
          </a:prstGeom>
        </p:spPr>
      </p:pic>
      <p:sp>
        <p:nvSpPr>
          <p:cNvPr id="48129" name="Title 1"/>
          <p:cNvSpPr>
            <a:spLocks noGrp="1"/>
          </p:cNvSpPr>
          <p:nvPr>
            <p:ph type="title"/>
          </p:nvPr>
        </p:nvSpPr>
        <p:spPr/>
        <p:txBody>
          <a:bodyPr/>
          <a:lstStyle/>
          <a:p>
            <a:r>
              <a:rPr lang="en-US" dirty="0" smtClean="0">
                <a:latin typeface="Arial" charset="0"/>
                <a:ea typeface="ＭＳ Ｐゴシック" charset="0"/>
                <a:cs typeface="ＭＳ Ｐゴシック" charset="0"/>
              </a:rPr>
              <a:t>Vision: The </a:t>
            </a:r>
            <a:r>
              <a:rPr lang="en-US" dirty="0">
                <a:latin typeface="Arial" charset="0"/>
                <a:ea typeface="ＭＳ Ｐゴシック" charset="0"/>
                <a:cs typeface="ＭＳ Ｐゴシック" charset="0"/>
              </a:rPr>
              <a:t>Eye</a:t>
            </a:r>
          </a:p>
        </p:txBody>
      </p:sp>
    </p:spTree>
    <p:extLst>
      <p:ext uri="{BB962C8B-B14F-4D97-AF65-F5344CB8AC3E}">
        <p14:creationId xmlns:p14="http://schemas.microsoft.com/office/powerpoint/2010/main" val="154248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324429"/>
            <a:ext cx="8229600" cy="5533571"/>
          </a:xfrm>
        </p:spPr>
        <p:txBody>
          <a:bodyPr>
            <a:noAutofit/>
          </a:bodyPr>
          <a:lstStyle/>
          <a:p>
            <a:pPr marL="0" indent="0">
              <a:buNone/>
            </a:pPr>
            <a:r>
              <a:rPr lang="en-US" b="1" dirty="0" smtClean="0"/>
              <a:t>6-8: HOW DO THE RODS AND CONES PROCESS INFORMATION, AND WHAT IS THE PATH INFORMATION TRAVELS FROM THE EYE TO THE BRAIN?</a:t>
            </a:r>
            <a:endParaRPr lang="en-US" b="1" i="1" dirty="0"/>
          </a:p>
          <a:p>
            <a:pPr lvl="1"/>
            <a:r>
              <a:rPr lang="en-US" dirty="0" smtClean="0"/>
              <a:t>Light-energy particles trigger chemical reactions in receptor cells, rods and cones, an outer layer of cells of the retina at the back of the eye</a:t>
            </a:r>
          </a:p>
          <a:p>
            <a:pPr lvl="1"/>
            <a:r>
              <a:rPr lang="en-US" b="1" dirty="0" smtClean="0"/>
              <a:t>Rods:</a:t>
            </a:r>
            <a:r>
              <a:rPr lang="en-US" dirty="0" smtClean="0"/>
              <a:t> retinal receptors that detect black, white, and gray; sensitive to movement; necessary for peripheral and twilight vision (when cones don’t respond)</a:t>
            </a:r>
          </a:p>
          <a:p>
            <a:pPr lvl="1"/>
            <a:r>
              <a:rPr lang="en-US" b="1" dirty="0" smtClean="0"/>
              <a:t>Cones:</a:t>
            </a:r>
            <a:r>
              <a:rPr lang="en-US" dirty="0" smtClean="0"/>
              <a:t> concentrated near the center of the retina; function in daylight or well-lit conditions; detect fine detail and color</a:t>
            </a:r>
            <a:endParaRPr lang="en-US" dirty="0"/>
          </a:p>
        </p:txBody>
      </p:sp>
      <p:sp>
        <p:nvSpPr>
          <p:cNvPr id="2" name="Title 1"/>
          <p:cNvSpPr>
            <a:spLocks noGrp="1"/>
          </p:cNvSpPr>
          <p:nvPr>
            <p:ph type="title"/>
          </p:nvPr>
        </p:nvSpPr>
        <p:spPr/>
        <p:txBody>
          <a:bodyPr/>
          <a:lstStyle/>
          <a:p>
            <a:r>
              <a:rPr lang="en-US" dirty="0" smtClean="0"/>
              <a:t>Information Processing in the Eye and Brain</a:t>
            </a:r>
            <a:br>
              <a:rPr lang="en-US" dirty="0" smtClean="0"/>
            </a:br>
            <a:r>
              <a:rPr lang="en-US" dirty="0" smtClean="0"/>
              <a:t>Retinal Processing</a:t>
            </a:r>
            <a:endParaRPr lang="en-US" dirty="0"/>
          </a:p>
        </p:txBody>
      </p:sp>
    </p:spTree>
    <p:extLst>
      <p:ext uri="{BB962C8B-B14F-4D97-AF65-F5344CB8AC3E}">
        <p14:creationId xmlns:p14="http://schemas.microsoft.com/office/powerpoint/2010/main" val="1145968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figure is a cross section of the cells oat the back of the retina. The labels read as follows. &#10;Light entering eye triggers&#10;chemical reaction in rods&#10;and cones at back of retina.&#10;2. Chemical reaction in turn&#10;activates bipolar cells.&#10;3. Bipolar cells then activate the ganglion cells, whose&#10;combined axons form the optic nerve. This nerve&#10;transmits information via the thalamus to the b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613" y="1331745"/>
            <a:ext cx="5612139" cy="4829510"/>
          </a:xfrm>
          <a:prstGeom prst="rect">
            <a:avLst/>
          </a:prstGeom>
        </p:spPr>
      </p:pic>
      <p:sp>
        <p:nvSpPr>
          <p:cNvPr id="4" name="Title 3"/>
          <p:cNvSpPr>
            <a:spLocks noGrp="1"/>
          </p:cNvSpPr>
          <p:nvPr>
            <p:ph type="title"/>
          </p:nvPr>
        </p:nvSpPr>
        <p:spPr/>
        <p:txBody>
          <a:bodyPr/>
          <a:lstStyle/>
          <a:p>
            <a:r>
              <a:rPr lang="en-US" dirty="0" smtClean="0"/>
              <a:t>The Retina’s Reaction to Light</a:t>
            </a:r>
            <a:endParaRPr lang="en-US" dirty="0"/>
          </a:p>
        </p:txBody>
      </p:sp>
    </p:spTree>
    <p:extLst>
      <p:ext uri="{BB962C8B-B14F-4D97-AF65-F5344CB8AC3E}">
        <p14:creationId xmlns:p14="http://schemas.microsoft.com/office/powerpoint/2010/main" val="243419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a microscope view of rods and cones in the ey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120" y="1119438"/>
            <a:ext cx="3925854" cy="4327205"/>
          </a:xfrm>
          <a:prstGeom prst="rect">
            <a:avLst/>
          </a:prstGeom>
        </p:spPr>
      </p:pic>
      <p:sp>
        <p:nvSpPr>
          <p:cNvPr id="53249" name="Title 1"/>
          <p:cNvSpPr>
            <a:spLocks noGrp="1"/>
          </p:cNvSpPr>
          <p:nvPr>
            <p:ph type="title"/>
          </p:nvPr>
        </p:nvSpPr>
        <p:spPr/>
        <p:txBody>
          <a:bodyPr>
            <a:normAutofit/>
          </a:bodyPr>
          <a:lstStyle/>
          <a:p>
            <a:r>
              <a:rPr lang="en-US" dirty="0" smtClean="0"/>
              <a:t>RODS AND CONES</a:t>
            </a:r>
            <a:endParaRPr lang="en-US" dirty="0"/>
          </a:p>
        </p:txBody>
      </p:sp>
      <p:sp>
        <p:nvSpPr>
          <p:cNvPr id="2" name="Content Placeholder 1"/>
          <p:cNvSpPr>
            <a:spLocks noGrp="1"/>
          </p:cNvSpPr>
          <p:nvPr>
            <p:ph idx="1"/>
          </p:nvPr>
        </p:nvSpPr>
        <p:spPr>
          <a:xfrm>
            <a:off x="471714" y="1358423"/>
            <a:ext cx="3554166" cy="4525963"/>
          </a:xfrm>
        </p:spPr>
        <p:txBody>
          <a:bodyPr/>
          <a:lstStyle/>
          <a:p>
            <a:r>
              <a:rPr lang="en-US" dirty="0" smtClean="0"/>
              <a:t>Cones and rods each provide a special sensitivity</a:t>
            </a:r>
          </a:p>
          <a:p>
            <a:pPr lvl="1"/>
            <a:r>
              <a:rPr lang="en-US" dirty="0" smtClean="0"/>
              <a:t>Cones are sensitive to detail and color</a:t>
            </a:r>
          </a:p>
          <a:p>
            <a:pPr lvl="1"/>
            <a:r>
              <a:rPr lang="en-US" dirty="0" smtClean="0"/>
              <a:t>Rods are sensitive to faint light</a:t>
            </a:r>
            <a:endParaRPr lang="en-US" dirty="0"/>
          </a:p>
        </p:txBody>
      </p:sp>
    </p:spTree>
    <p:extLst>
      <p:ext uri="{BB962C8B-B14F-4D97-AF65-F5344CB8AC3E}">
        <p14:creationId xmlns:p14="http://schemas.microsoft.com/office/powerpoint/2010/main" val="3591105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lnSpc>
                <a:spcPct val="80000"/>
              </a:lnSpc>
              <a:buNone/>
            </a:pPr>
            <a:r>
              <a:rPr lang="en-US" b="1" dirty="0"/>
              <a:t>Retinal Processing</a:t>
            </a:r>
          </a:p>
          <a:p>
            <a:pPr lvl="1"/>
            <a:r>
              <a:rPr lang="en-US" dirty="0" smtClean="0"/>
              <a:t>Light-energy particles trigger chemical reactions in receptor cells, rods and cones, and outer layer of cells of the retina at the back of the eye</a:t>
            </a:r>
          </a:p>
          <a:p>
            <a:pPr lvl="1"/>
            <a:r>
              <a:rPr lang="en-US" dirty="0" smtClean="0"/>
              <a:t>Chemical reaction in turn activates </a:t>
            </a:r>
            <a:r>
              <a:rPr lang="en-US" i="1" dirty="0" smtClean="0"/>
              <a:t>bipolar cells</a:t>
            </a:r>
          </a:p>
          <a:p>
            <a:pPr lvl="1"/>
            <a:r>
              <a:rPr lang="en-US" dirty="0" smtClean="0"/>
              <a:t>Bipolar cells then activate the </a:t>
            </a:r>
            <a:r>
              <a:rPr lang="en-US" i="1" dirty="0" smtClean="0"/>
              <a:t>ganglion cells, </a:t>
            </a:r>
            <a:r>
              <a:rPr lang="en-US" dirty="0" smtClean="0"/>
              <a:t>whose combined axons form the optic nerve, which transmits the neural impulses from the eye to the brain</a:t>
            </a:r>
            <a:endParaRPr lang="en-US" dirty="0"/>
          </a:p>
        </p:txBody>
      </p:sp>
      <p:sp>
        <p:nvSpPr>
          <p:cNvPr id="2" name="Title 1"/>
          <p:cNvSpPr>
            <a:spLocks noGrp="1"/>
          </p:cNvSpPr>
          <p:nvPr>
            <p:ph type="title"/>
          </p:nvPr>
        </p:nvSpPr>
        <p:spPr/>
        <p:txBody>
          <a:bodyPr/>
          <a:lstStyle/>
          <a:p>
            <a:r>
              <a:rPr lang="en-US" dirty="0" smtClean="0"/>
              <a:t>Information Processing in the Eye and Brain</a:t>
            </a:r>
            <a:endParaRPr lang="en-US" dirty="0"/>
          </a:p>
        </p:txBody>
      </p:sp>
    </p:spTree>
    <p:extLst>
      <p:ext uri="{BB962C8B-B14F-4D97-AF65-F5344CB8AC3E}">
        <p14:creationId xmlns:p14="http://schemas.microsoft.com/office/powerpoint/2010/main" val="181845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lnSpc>
                <a:spcPct val="80000"/>
              </a:lnSpc>
              <a:buNone/>
            </a:pPr>
            <a:r>
              <a:rPr lang="en-US" b="1" dirty="0" smtClean="0"/>
              <a:t>Retinal Processing</a:t>
            </a:r>
          </a:p>
          <a:p>
            <a:pPr lvl="1"/>
            <a:r>
              <a:rPr lang="en-US" b="1" dirty="0" smtClean="0"/>
              <a:t>Optic nerve: </a:t>
            </a:r>
            <a:r>
              <a:rPr lang="en-US" dirty="0" smtClean="0"/>
              <a:t>carries neural impulses from the eye to the brain</a:t>
            </a:r>
          </a:p>
          <a:p>
            <a:pPr lvl="1"/>
            <a:r>
              <a:rPr lang="en-US" b="1" dirty="0" smtClean="0"/>
              <a:t>Blind spot: </a:t>
            </a:r>
            <a:r>
              <a:rPr lang="en-US" dirty="0" smtClean="0"/>
              <a:t>the point at which the optic nerve leaves the eye, creating a “blind” spot because no receptor cells are located here</a:t>
            </a:r>
          </a:p>
          <a:p>
            <a:pPr lvl="1"/>
            <a:r>
              <a:rPr lang="en-US" b="1" dirty="0" smtClean="0"/>
              <a:t>Fovea: </a:t>
            </a:r>
            <a:r>
              <a:rPr lang="en-US" dirty="0" smtClean="0"/>
              <a:t>the central focal point in the retina, around which the eye’s cones cluster</a:t>
            </a:r>
          </a:p>
          <a:p>
            <a:pPr lvl="1"/>
            <a:endParaRPr lang="en-US" dirty="0"/>
          </a:p>
        </p:txBody>
      </p:sp>
      <p:sp>
        <p:nvSpPr>
          <p:cNvPr id="2" name="Title 1"/>
          <p:cNvSpPr>
            <a:spLocks noGrp="1"/>
          </p:cNvSpPr>
          <p:nvPr>
            <p:ph type="title"/>
          </p:nvPr>
        </p:nvSpPr>
        <p:spPr/>
        <p:txBody>
          <a:bodyPr/>
          <a:lstStyle/>
          <a:p>
            <a:r>
              <a:rPr lang="en-US" dirty="0" smtClean="0"/>
              <a:t>Information Processing in the Eye and Brain</a:t>
            </a:r>
            <a:endParaRPr lang="en-US" dirty="0"/>
          </a:p>
        </p:txBody>
      </p:sp>
    </p:spTree>
    <p:extLst>
      <p:ext uri="{BB962C8B-B14F-4D97-AF65-F5344CB8AC3E}">
        <p14:creationId xmlns:p14="http://schemas.microsoft.com/office/powerpoint/2010/main" val="2095584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3"/>
          <p:cNvSpPr>
            <a:spLocks noChangeArrowheads="1"/>
          </p:cNvSpPr>
          <p:nvPr/>
        </p:nvSpPr>
        <p:spPr bwMode="auto">
          <a:xfrm>
            <a:off x="696687" y="5510213"/>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smtClean="0"/>
              <a:t>Ganglion </a:t>
            </a:r>
            <a:r>
              <a:rPr lang="en-US" sz="2400" dirty="0"/>
              <a:t>axons forming the optic nerve run to the thalamus, where they synapse with neurons that run to the visual cortex.</a:t>
            </a:r>
          </a:p>
        </p:txBody>
      </p:sp>
      <p:pic>
        <p:nvPicPr>
          <p:cNvPr id="55299" name="Picture 3" descr="Ganglion axons forming the optic nerve run to the thalamus, where they synapse with neurons that run to the visual cortex."/>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65011" y="1561605"/>
            <a:ext cx="5014695" cy="3948608"/>
          </a:xfrm>
          <a:noFill/>
        </p:spPr>
      </p:pic>
      <p:sp>
        <p:nvSpPr>
          <p:cNvPr id="55297" name="Title 1"/>
          <p:cNvSpPr>
            <a:spLocks noGrp="1"/>
          </p:cNvSpPr>
          <p:nvPr>
            <p:ph type="title"/>
          </p:nvPr>
        </p:nvSpPr>
        <p:spPr/>
        <p:txBody>
          <a:bodyPr/>
          <a:lstStyle/>
          <a:p>
            <a:r>
              <a:rPr lang="en-US" dirty="0" smtClean="0">
                <a:latin typeface="Arial" charset="0"/>
                <a:ea typeface="ＭＳ Ｐゴシック" charset="0"/>
                <a:cs typeface="ＭＳ Ｐゴシック" charset="0"/>
              </a:rPr>
              <a:t>Vision: Visual Information Processing:</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Pathway from the eyes to the visual cortex</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8119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05326" y="1311442"/>
            <a:ext cx="8229600" cy="4525963"/>
          </a:xfrm>
        </p:spPr>
        <p:txBody>
          <a:bodyPr>
            <a:noAutofit/>
          </a:bodyPr>
          <a:lstStyle/>
          <a:p>
            <a:pPr marL="0" indent="0">
              <a:buNone/>
            </a:pPr>
            <a:r>
              <a:rPr lang="en-US" b="1" dirty="0" smtClean="0"/>
              <a:t>6-9: HOW DO WE PERCEIVE COLOR IN THE WORLD AROUND US?</a:t>
            </a:r>
          </a:p>
          <a:p>
            <a:pPr marL="0" indent="0">
              <a:buNone/>
            </a:pPr>
            <a:endParaRPr lang="en-US" b="1" i="1" dirty="0"/>
          </a:p>
          <a:p>
            <a:pPr marL="400050" lvl="1" indent="0">
              <a:buNone/>
            </a:pPr>
            <a:r>
              <a:rPr lang="en-US" dirty="0" smtClean="0"/>
              <a:t>Color processing is a two-stage process:</a:t>
            </a:r>
          </a:p>
          <a:p>
            <a:pPr lvl="1"/>
            <a:r>
              <a:rPr lang="en-US" dirty="0"/>
              <a:t>R</a:t>
            </a:r>
            <a:r>
              <a:rPr lang="en-US" dirty="0" smtClean="0"/>
              <a:t>etina’s </a:t>
            </a:r>
            <a:r>
              <a:rPr lang="en-US" dirty="0"/>
              <a:t>red, green, and blue cones respond in varying degrees to different </a:t>
            </a:r>
            <a:r>
              <a:rPr lang="en-US" dirty="0" smtClean="0"/>
              <a:t>color stimuli</a:t>
            </a:r>
            <a:r>
              <a:rPr lang="en-US" dirty="0"/>
              <a:t>, as the </a:t>
            </a:r>
            <a:r>
              <a:rPr lang="en-US" b="1" dirty="0"/>
              <a:t>Young-Helmholtz trichromatic theory </a:t>
            </a:r>
            <a:r>
              <a:rPr lang="en-US" dirty="0"/>
              <a:t>suggested.</a:t>
            </a:r>
          </a:p>
          <a:p>
            <a:pPr lvl="1"/>
            <a:r>
              <a:rPr lang="en-US" dirty="0"/>
              <a:t>C</a:t>
            </a:r>
            <a:r>
              <a:rPr lang="en-US" dirty="0" smtClean="0"/>
              <a:t>ones</a:t>
            </a:r>
            <a:r>
              <a:rPr lang="en-US" dirty="0"/>
              <a:t>’ responses are then processed by opponent-process cells, as </a:t>
            </a:r>
            <a:r>
              <a:rPr lang="en-US" dirty="0" err="1"/>
              <a:t>Hering’s</a:t>
            </a:r>
            <a:r>
              <a:rPr lang="en-US" dirty="0"/>
              <a:t> </a:t>
            </a:r>
            <a:r>
              <a:rPr lang="en-US" b="1" dirty="0" smtClean="0"/>
              <a:t>opponent-process theory</a:t>
            </a:r>
            <a:r>
              <a:rPr lang="en-US" dirty="0" smtClean="0"/>
              <a:t> proposed.</a:t>
            </a:r>
          </a:p>
          <a:p>
            <a:pPr marL="457200" lvl="1" indent="0">
              <a:buNone/>
            </a:pPr>
            <a:endParaRPr lang="en-US" dirty="0" smtClean="0"/>
          </a:p>
          <a:p>
            <a:pPr lvl="1"/>
            <a:endParaRPr lang="en-US" dirty="0"/>
          </a:p>
        </p:txBody>
      </p:sp>
      <p:sp>
        <p:nvSpPr>
          <p:cNvPr id="2" name="Title 1"/>
          <p:cNvSpPr>
            <a:spLocks noGrp="1"/>
          </p:cNvSpPr>
          <p:nvPr>
            <p:ph type="title"/>
          </p:nvPr>
        </p:nvSpPr>
        <p:spPr/>
        <p:txBody>
          <a:bodyPr>
            <a:normAutofit/>
          </a:bodyPr>
          <a:lstStyle/>
          <a:p>
            <a:r>
              <a:rPr lang="en-US" dirty="0"/>
              <a:t>Information Processing in the Eye and </a:t>
            </a:r>
            <a:r>
              <a:rPr lang="en-US" dirty="0" smtClean="0"/>
              <a:t>Brain</a:t>
            </a:r>
            <a:br>
              <a:rPr lang="en-US" dirty="0" smtClean="0"/>
            </a:br>
            <a:r>
              <a:rPr lang="en-US" dirty="0" smtClean="0"/>
              <a:t>Color Processing</a:t>
            </a:r>
            <a:endParaRPr lang="en-US" dirty="0"/>
          </a:p>
        </p:txBody>
      </p:sp>
    </p:spTree>
    <p:extLst>
      <p:ext uri="{BB962C8B-B14F-4D97-AF65-F5344CB8AC3E}">
        <p14:creationId xmlns:p14="http://schemas.microsoft.com/office/powerpoint/2010/main" val="293990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Autofit/>
          </a:bodyPr>
          <a:lstStyle/>
          <a:p>
            <a:pPr marL="0" indent="0">
              <a:buNone/>
            </a:pPr>
            <a:r>
              <a:rPr lang="en-US" b="1" dirty="0" smtClean="0"/>
              <a:t>6-10: WHERE ARE FEATURE DETECTORS LOCATED, AND WHAT DO THEY DO?</a:t>
            </a:r>
          </a:p>
          <a:p>
            <a:pPr marL="0" indent="0">
              <a:buNone/>
            </a:pPr>
            <a:endParaRPr lang="en-US" b="1" i="1" dirty="0"/>
          </a:p>
          <a:p>
            <a:pPr lvl="1"/>
            <a:r>
              <a:rPr lang="en-US" b="1" dirty="0" smtClean="0"/>
              <a:t>Feature detectors: </a:t>
            </a:r>
            <a:r>
              <a:rPr lang="en-US" dirty="0" smtClean="0"/>
              <a:t>specialized nerve </a:t>
            </a:r>
            <a:r>
              <a:rPr lang="en-US" dirty="0"/>
              <a:t>cells in the brain that respond to specific </a:t>
            </a:r>
            <a:r>
              <a:rPr lang="en-US" dirty="0" smtClean="0"/>
              <a:t>features </a:t>
            </a:r>
            <a:r>
              <a:rPr lang="en-US" dirty="0"/>
              <a:t>of the stimulus, such as shape, angle, or </a:t>
            </a:r>
            <a:r>
              <a:rPr lang="en-US" dirty="0" smtClean="0"/>
              <a:t>movement</a:t>
            </a:r>
          </a:p>
          <a:p>
            <a:pPr lvl="1"/>
            <a:r>
              <a:rPr lang="en-US" dirty="0" smtClean="0"/>
              <a:t>These cells receive information from the ganglion cells in the retina, and then pass it to other cortical areas, where teams of cells </a:t>
            </a:r>
            <a:r>
              <a:rPr lang="en-US" i="1" dirty="0" smtClean="0"/>
              <a:t>(supercell clusters) </a:t>
            </a:r>
            <a:r>
              <a:rPr lang="en-US" dirty="0" smtClean="0"/>
              <a:t>respond to more complex patterns</a:t>
            </a:r>
          </a:p>
          <a:p>
            <a:pPr lvl="1"/>
            <a:endParaRPr lang="en-US" dirty="0"/>
          </a:p>
          <a:p>
            <a:pPr marL="457200" lvl="1" indent="0">
              <a:buNone/>
            </a:pPr>
            <a:endParaRPr lang="en-US" dirty="0" smtClean="0"/>
          </a:p>
          <a:p>
            <a:pPr lvl="1"/>
            <a:endParaRPr lang="en-US" dirty="0"/>
          </a:p>
        </p:txBody>
      </p:sp>
      <p:sp>
        <p:nvSpPr>
          <p:cNvPr id="2" name="Title 1"/>
          <p:cNvSpPr>
            <a:spLocks noGrp="1"/>
          </p:cNvSpPr>
          <p:nvPr>
            <p:ph type="title"/>
          </p:nvPr>
        </p:nvSpPr>
        <p:spPr/>
        <p:txBody>
          <a:bodyPr>
            <a:normAutofit/>
          </a:bodyPr>
          <a:lstStyle/>
          <a:p>
            <a:r>
              <a:rPr lang="en-US" dirty="0"/>
              <a:t>Information Processing in the Eye and </a:t>
            </a:r>
            <a:r>
              <a:rPr lang="en-US" dirty="0" smtClean="0"/>
              <a:t>Brain</a:t>
            </a:r>
            <a:br>
              <a:rPr lang="en-US" dirty="0" smtClean="0"/>
            </a:br>
            <a:r>
              <a:rPr lang="en-US" dirty="0" smtClean="0"/>
              <a:t>Feature Detection</a:t>
            </a:r>
            <a:endParaRPr lang="en-US" dirty="0"/>
          </a:p>
        </p:txBody>
      </p:sp>
    </p:spTree>
    <p:extLst>
      <p:ext uri="{BB962C8B-B14F-4D97-AF65-F5344CB8AC3E}">
        <p14:creationId xmlns:p14="http://schemas.microsoft.com/office/powerpoint/2010/main" val="3582077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buNone/>
            </a:pPr>
            <a:r>
              <a:rPr lang="en-US" sz="2200" b="1" dirty="0" smtClean="0"/>
              <a:t>6-1: WHAT ARE </a:t>
            </a:r>
            <a:r>
              <a:rPr lang="en-US" sz="2200" b="1" i="1" dirty="0" smtClean="0"/>
              <a:t>SENSATION</a:t>
            </a:r>
            <a:r>
              <a:rPr lang="en-US" sz="2200" b="1" dirty="0" smtClean="0"/>
              <a:t> AND </a:t>
            </a:r>
            <a:r>
              <a:rPr lang="en-US" sz="2200" b="1" i="1" dirty="0" smtClean="0"/>
              <a:t>PERCEPTION</a:t>
            </a:r>
            <a:r>
              <a:rPr lang="en-US" sz="2200" b="1" dirty="0" smtClean="0"/>
              <a:t>? WHAT DO WE MEAN BY </a:t>
            </a:r>
            <a:r>
              <a:rPr lang="en-US" sz="2200" b="1" i="1" dirty="0" smtClean="0"/>
              <a:t>BOTTOM-UP PROCESSING </a:t>
            </a:r>
            <a:r>
              <a:rPr lang="en-US" sz="2200" b="1" dirty="0" smtClean="0"/>
              <a:t>AND </a:t>
            </a:r>
            <a:r>
              <a:rPr lang="en-US" sz="2200" b="1" i="1" dirty="0" smtClean="0"/>
              <a:t>TOP-DOWN PROCESSING?</a:t>
            </a:r>
          </a:p>
          <a:p>
            <a:r>
              <a:rPr lang="en-US" dirty="0" smtClean="0"/>
              <a:t>Sensation </a:t>
            </a:r>
            <a:r>
              <a:rPr lang="en-US" dirty="0"/>
              <a:t>and perception are actually parts of one continuous process</a:t>
            </a:r>
            <a:r>
              <a:rPr lang="en-US" dirty="0" smtClean="0"/>
              <a:t>.</a:t>
            </a:r>
          </a:p>
          <a:p>
            <a:r>
              <a:rPr lang="en-US" b="1" dirty="0" smtClean="0">
                <a:latin typeface="Arial" charset="0"/>
                <a:ea typeface="ＭＳ Ｐゴシック" charset="0"/>
                <a:cs typeface="ＭＳ Ｐゴシック" charset="0"/>
              </a:rPr>
              <a:t>Sensation: </a:t>
            </a:r>
            <a:r>
              <a:rPr lang="en-US" dirty="0" smtClean="0">
                <a:latin typeface="Arial" charset="0"/>
                <a:ea typeface="ＭＳ Ｐゴシック" charset="0"/>
                <a:cs typeface="ＭＳ Ｐゴシック" charset="0"/>
              </a:rPr>
              <a:t>The process by which our sensory receptors and nervous system receive and represent stimulus energies from our environment</a:t>
            </a:r>
          </a:p>
          <a:p>
            <a:r>
              <a:rPr lang="en-US" b="1" dirty="0" smtClean="0">
                <a:latin typeface="Arial" charset="0"/>
                <a:ea typeface="ＭＳ Ｐゴシック" charset="0"/>
                <a:cs typeface="ＭＳ Ｐゴシック" charset="0"/>
              </a:rPr>
              <a:t>Perception: </a:t>
            </a:r>
            <a:r>
              <a:rPr lang="en-US" dirty="0" smtClean="0">
                <a:latin typeface="Arial" charset="0"/>
                <a:ea typeface="ＭＳ Ｐゴシック" charset="0"/>
              </a:rPr>
              <a:t>The process of organizing and interpreting sensory information, enabling us to recognize meaningful objects and events</a:t>
            </a:r>
            <a:endParaRPr lang="en-US" dirty="0"/>
          </a:p>
        </p:txBody>
      </p:sp>
      <p:sp>
        <p:nvSpPr>
          <p:cNvPr id="2" name="Title 1"/>
          <p:cNvSpPr>
            <a:spLocks noGrp="1"/>
          </p:cNvSpPr>
          <p:nvPr>
            <p:ph type="title"/>
          </p:nvPr>
        </p:nvSpPr>
        <p:spPr/>
        <p:txBody>
          <a:bodyPr/>
          <a:lstStyle/>
          <a:p>
            <a:r>
              <a:rPr lang="en-US" dirty="0" smtClean="0"/>
              <a:t>Basic Concepts of Sensation and Perception</a:t>
            </a:r>
            <a:br>
              <a:rPr lang="en-US" dirty="0" smtClean="0"/>
            </a:br>
            <a:r>
              <a:rPr lang="en-US" dirty="0" smtClean="0"/>
              <a:t>Processing Sensation and Perception</a:t>
            </a:r>
            <a:endParaRPr lang="en-US" dirty="0"/>
          </a:p>
        </p:txBody>
      </p:sp>
    </p:spTree>
    <p:extLst>
      <p:ext uri="{BB962C8B-B14F-4D97-AF65-F5344CB8AC3E}">
        <p14:creationId xmlns:p14="http://schemas.microsoft.com/office/powerpoint/2010/main" val="1241239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2836" y="4102914"/>
            <a:ext cx="3056078" cy="2677656"/>
          </a:xfrm>
          <a:prstGeom prst="rect">
            <a:avLst/>
          </a:prstGeom>
        </p:spPr>
        <p:txBody>
          <a:bodyPr wrap="square">
            <a:spAutoFit/>
          </a:bodyPr>
          <a:lstStyle/>
          <a:p>
            <a:r>
              <a:rPr lang="en-US" sz="2400" dirty="0" smtClean="0"/>
              <a:t>THE TELLTALE BRAIN</a:t>
            </a:r>
            <a:br>
              <a:rPr lang="en-US" sz="2400" dirty="0" smtClean="0"/>
            </a:br>
            <a:r>
              <a:rPr lang="en-US" sz="2400" dirty="0" smtClean="0"/>
              <a:t>Looking </a:t>
            </a:r>
            <a:r>
              <a:rPr lang="en-US" sz="2400" dirty="0"/>
              <a:t>at faces</a:t>
            </a:r>
            <a:r>
              <a:rPr lang="en-US" sz="2400" dirty="0" smtClean="0"/>
              <a:t>, houses</a:t>
            </a:r>
            <a:r>
              <a:rPr lang="en-US" sz="2400" dirty="0"/>
              <a:t>, and chairs activates </a:t>
            </a:r>
            <a:r>
              <a:rPr lang="en-US" sz="2400" dirty="0" smtClean="0"/>
              <a:t>different brain </a:t>
            </a:r>
            <a:r>
              <a:rPr lang="en-US" sz="2400" dirty="0"/>
              <a:t>areas in this right-facing brain.</a:t>
            </a:r>
          </a:p>
        </p:txBody>
      </p:sp>
      <p:pic>
        <p:nvPicPr>
          <p:cNvPr id="4" name="Picture 3" descr="The figure shows a representation of a human brain with areas marked. the areas represent parts of the brain that were activated while looking at photos of faces, chairs, and hou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147" y="3975652"/>
            <a:ext cx="4977649" cy="2470388"/>
          </a:xfrm>
          <a:prstGeom prst="rect">
            <a:avLst/>
          </a:prstGeom>
        </p:spPr>
      </p:pic>
      <p:sp>
        <p:nvSpPr>
          <p:cNvPr id="3" name="Text Placeholder 2"/>
          <p:cNvSpPr>
            <a:spLocks noGrp="1"/>
          </p:cNvSpPr>
          <p:nvPr>
            <p:ph idx="1"/>
          </p:nvPr>
        </p:nvSpPr>
        <p:spPr>
          <a:xfrm>
            <a:off x="515809" y="1164771"/>
            <a:ext cx="8424991" cy="5615799"/>
          </a:xfrm>
        </p:spPr>
        <p:txBody>
          <a:bodyPr>
            <a:noAutofit/>
          </a:bodyPr>
          <a:lstStyle/>
          <a:p>
            <a:pPr marL="0" indent="0">
              <a:buNone/>
            </a:pPr>
            <a:r>
              <a:rPr lang="en-US" b="1" dirty="0" smtClean="0"/>
              <a:t>Hubel and Wiesel</a:t>
            </a:r>
          </a:p>
          <a:p>
            <a:pPr lvl="1"/>
            <a:r>
              <a:rPr lang="en-US" dirty="0" smtClean="0"/>
              <a:t>Showed brain’s computing system deconstructs and then reassembles visual images</a:t>
            </a:r>
          </a:p>
          <a:p>
            <a:pPr lvl="1"/>
            <a:r>
              <a:rPr lang="en-US" dirty="0" smtClean="0"/>
              <a:t>Found specialized occipital lobe neuron cells (feature detectors) receive information from ganglion cells and pass it to supercell clusters</a:t>
            </a:r>
            <a:endParaRPr lang="en-US" dirty="0"/>
          </a:p>
        </p:txBody>
      </p:sp>
      <p:sp>
        <p:nvSpPr>
          <p:cNvPr id="2" name="Title 1"/>
          <p:cNvSpPr>
            <a:spLocks noGrp="1"/>
          </p:cNvSpPr>
          <p:nvPr>
            <p:ph type="title"/>
          </p:nvPr>
        </p:nvSpPr>
        <p:spPr>
          <a:xfrm>
            <a:off x="412836" y="144010"/>
            <a:ext cx="8229600" cy="1143000"/>
          </a:xfrm>
        </p:spPr>
        <p:txBody>
          <a:bodyPr>
            <a:normAutofit/>
          </a:bodyPr>
          <a:lstStyle/>
          <a:p>
            <a:r>
              <a:rPr lang="en-US" dirty="0"/>
              <a:t>Information Processing in the Eye and </a:t>
            </a:r>
            <a:r>
              <a:rPr lang="en-US" dirty="0" smtClean="0"/>
              <a:t>Brain</a:t>
            </a:r>
            <a:br>
              <a:rPr lang="en-US" dirty="0" smtClean="0"/>
            </a:br>
            <a:r>
              <a:rPr lang="en-US" dirty="0" smtClean="0"/>
              <a:t>Feature Detectors</a:t>
            </a:r>
            <a:endParaRPr lang="en-US" dirty="0"/>
          </a:p>
        </p:txBody>
      </p:sp>
    </p:spTree>
    <p:extLst>
      <p:ext uri="{BB962C8B-B14F-4D97-AF65-F5344CB8AC3E}">
        <p14:creationId xmlns:p14="http://schemas.microsoft.com/office/powerpoint/2010/main" val="2427310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Autofit/>
          </a:bodyPr>
          <a:lstStyle/>
          <a:p>
            <a:pPr marL="0" indent="0">
              <a:buNone/>
            </a:pPr>
            <a:r>
              <a:rPr lang="en-US" b="1" dirty="0" smtClean="0"/>
              <a:t>6-11: HOW DOES THE BRAIN USE PARALLEL PROCESSING TO CONSTRUCT VISUAL PERCEPTIONS?</a:t>
            </a:r>
          </a:p>
          <a:p>
            <a:pPr marL="0" indent="0">
              <a:buNone/>
            </a:pPr>
            <a:endParaRPr lang="en-US" b="1" i="1" dirty="0"/>
          </a:p>
          <a:p>
            <a:pPr lvl="1"/>
            <a:r>
              <a:rPr lang="en-US" b="1" dirty="0" smtClean="0"/>
              <a:t>Parallel processing: </a:t>
            </a:r>
            <a:r>
              <a:rPr lang="en-US" dirty="0" smtClean="0"/>
              <a:t>The brain's ability to do many things at once</a:t>
            </a:r>
          </a:p>
          <a:p>
            <a:pPr lvl="1"/>
            <a:r>
              <a:rPr lang="en-US" dirty="0" smtClean="0"/>
              <a:t>A visual scene is first divided into </a:t>
            </a:r>
            <a:r>
              <a:rPr lang="en-US" dirty="0" err="1" smtClean="0"/>
              <a:t>subdimensions</a:t>
            </a:r>
            <a:endParaRPr lang="en-US" dirty="0" smtClean="0"/>
          </a:p>
          <a:p>
            <a:pPr lvl="1"/>
            <a:r>
              <a:rPr lang="en-US" dirty="0" smtClean="0"/>
              <a:t>Perceptions are constructed by integrating separate but parallel </a:t>
            </a:r>
            <a:r>
              <a:rPr lang="en-US" dirty="0" err="1" smtClean="0"/>
              <a:t>subdimensions</a:t>
            </a:r>
            <a:endParaRPr lang="en-US" dirty="0" smtClean="0"/>
          </a:p>
          <a:p>
            <a:pPr lvl="1"/>
            <a:endParaRPr lang="en-US" dirty="0"/>
          </a:p>
          <a:p>
            <a:pPr marL="457200" lvl="1" indent="0">
              <a:buNone/>
            </a:pPr>
            <a:endParaRPr lang="en-US" dirty="0" smtClean="0"/>
          </a:p>
          <a:p>
            <a:pPr lvl="1"/>
            <a:endParaRPr lang="en-US" dirty="0"/>
          </a:p>
        </p:txBody>
      </p:sp>
      <p:sp>
        <p:nvSpPr>
          <p:cNvPr id="2" name="Title 1"/>
          <p:cNvSpPr>
            <a:spLocks noGrp="1"/>
          </p:cNvSpPr>
          <p:nvPr>
            <p:ph type="title"/>
          </p:nvPr>
        </p:nvSpPr>
        <p:spPr/>
        <p:txBody>
          <a:bodyPr>
            <a:normAutofit/>
          </a:bodyPr>
          <a:lstStyle/>
          <a:p>
            <a:r>
              <a:rPr lang="en-US" dirty="0"/>
              <a:t>Information Processing in the Eye and </a:t>
            </a:r>
            <a:r>
              <a:rPr lang="en-US" dirty="0" smtClean="0"/>
              <a:t>Brain</a:t>
            </a:r>
            <a:br>
              <a:rPr lang="en-US" dirty="0" smtClean="0"/>
            </a:br>
            <a:r>
              <a:rPr lang="en-US" dirty="0" smtClean="0"/>
              <a:t>Parallel Processing</a:t>
            </a:r>
            <a:endParaRPr lang="en-US" dirty="0"/>
          </a:p>
        </p:txBody>
      </p:sp>
    </p:spTree>
    <p:extLst>
      <p:ext uri="{BB962C8B-B14F-4D97-AF65-F5344CB8AC3E}">
        <p14:creationId xmlns:p14="http://schemas.microsoft.com/office/powerpoint/2010/main" val="3609950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96726" y="4313333"/>
            <a:ext cx="8291207" cy="1470181"/>
          </a:xfrm>
        </p:spPr>
        <p:txBody>
          <a:bodyPr>
            <a:noAutofit/>
          </a:bodyPr>
          <a:lstStyle/>
          <a:p>
            <a:pPr marL="0" indent="0">
              <a:buNone/>
            </a:pPr>
            <a:r>
              <a:rPr lang="en-US" dirty="0"/>
              <a:t>Studies </a:t>
            </a:r>
            <a:r>
              <a:rPr lang="en-US" dirty="0" smtClean="0"/>
              <a:t>of patients </a:t>
            </a:r>
            <a:r>
              <a:rPr lang="en-US" dirty="0"/>
              <a:t>with brain damage </a:t>
            </a:r>
            <a:r>
              <a:rPr lang="en-US" dirty="0" smtClean="0"/>
              <a:t>suggest that </a:t>
            </a:r>
            <a:r>
              <a:rPr lang="en-US" dirty="0"/>
              <a:t>the brain delegates the work </a:t>
            </a:r>
            <a:r>
              <a:rPr lang="en-US" dirty="0" smtClean="0"/>
              <a:t>of processing </a:t>
            </a:r>
            <a:r>
              <a:rPr lang="en-US" dirty="0"/>
              <a:t>motion, form, depth, </a:t>
            </a:r>
            <a:r>
              <a:rPr lang="en-US" dirty="0" smtClean="0"/>
              <a:t>and color </a:t>
            </a:r>
            <a:r>
              <a:rPr lang="en-US" dirty="0"/>
              <a:t>to different areas. After taking </a:t>
            </a:r>
            <a:r>
              <a:rPr lang="en-US" dirty="0" smtClean="0"/>
              <a:t>a scene </a:t>
            </a:r>
            <a:r>
              <a:rPr lang="en-US" dirty="0"/>
              <a:t>apart, the brain integrates </a:t>
            </a:r>
            <a:r>
              <a:rPr lang="en-US" dirty="0" smtClean="0"/>
              <a:t>these </a:t>
            </a:r>
            <a:r>
              <a:rPr lang="en-US" dirty="0" err="1" smtClean="0"/>
              <a:t>subdimensions</a:t>
            </a:r>
            <a:r>
              <a:rPr lang="en-US" dirty="0" smtClean="0"/>
              <a:t> </a:t>
            </a:r>
            <a:r>
              <a:rPr lang="en-US" dirty="0"/>
              <a:t>into the </a:t>
            </a:r>
            <a:r>
              <a:rPr lang="en-US" dirty="0" smtClean="0"/>
              <a:t>perceived image</a:t>
            </a:r>
            <a:r>
              <a:rPr lang="en-US" dirty="0"/>
              <a:t>. </a:t>
            </a:r>
            <a:endParaRPr lang="en-US" dirty="0" smtClean="0"/>
          </a:p>
        </p:txBody>
      </p:sp>
      <p:pic>
        <p:nvPicPr>
          <p:cNvPr id="4" name="Picture 3" descr="The figure shows four different drawings of the same bird. Each representing one part of perception. Motion, form, depth, and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91" y="466961"/>
            <a:ext cx="7993505" cy="3031611"/>
          </a:xfrm>
          <a:prstGeom prst="rect">
            <a:avLst/>
          </a:prstGeom>
        </p:spPr>
      </p:pic>
      <p:sp>
        <p:nvSpPr>
          <p:cNvPr id="2" name="Title 1"/>
          <p:cNvSpPr>
            <a:spLocks noGrp="1"/>
          </p:cNvSpPr>
          <p:nvPr>
            <p:ph type="title"/>
          </p:nvPr>
        </p:nvSpPr>
        <p:spPr>
          <a:xfrm>
            <a:off x="0" y="3666446"/>
            <a:ext cx="9144000" cy="546100"/>
          </a:xfrm>
        </p:spPr>
        <p:txBody>
          <a:bodyPr>
            <a:noAutofit/>
          </a:bodyPr>
          <a:lstStyle/>
          <a:p>
            <a:r>
              <a:rPr lang="en-US" dirty="0" smtClean="0"/>
              <a:t>PARALLEL PROCESSING</a:t>
            </a:r>
            <a:endParaRPr lang="en-US" dirty="0"/>
          </a:p>
        </p:txBody>
      </p:sp>
    </p:spTree>
    <p:extLst>
      <p:ext uri="{BB962C8B-B14F-4D97-AF65-F5344CB8AC3E}">
        <p14:creationId xmlns:p14="http://schemas.microsoft.com/office/powerpoint/2010/main" val="1587566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Autofit/>
          </a:bodyPr>
          <a:lstStyle/>
          <a:p>
            <a:pPr marL="0" indent="0">
              <a:buNone/>
            </a:pPr>
            <a:r>
              <a:rPr lang="en-US" b="1" dirty="0" smtClean="0"/>
              <a:t>6-12: HOW DID THE GESTALT PSYCHOLOGISTS UNDERSTAND PERCEPTUAL ORGANIZATION, AND HOW DO FIGURE-GROUND AND GROUPING PRINCIPLES CONTRIBUTE TO OUR PERCEPTIONS?</a:t>
            </a:r>
            <a:endParaRPr lang="en-US" b="1" dirty="0" smtClean="0">
              <a:latin typeface="Arial" charset="0"/>
              <a:ea typeface="ＭＳ Ｐゴシック" charset="0"/>
              <a:cs typeface="ＭＳ Ｐゴシック" charset="0"/>
            </a:endParaRPr>
          </a:p>
          <a:p>
            <a:pPr marL="0" indent="0">
              <a:lnSpc>
                <a:spcPct val="80000"/>
              </a:lnSpc>
              <a:buNone/>
            </a:pPr>
            <a:endParaRPr lang="en-US" dirty="0" smtClean="0"/>
          </a:p>
          <a:p>
            <a:pPr marL="0" indent="0">
              <a:lnSpc>
                <a:spcPct val="80000"/>
              </a:lnSpc>
              <a:buNone/>
            </a:pPr>
            <a:r>
              <a:rPr lang="en-US" b="1" dirty="0" smtClean="0"/>
              <a:t>Gestalt: </a:t>
            </a:r>
            <a:r>
              <a:rPr lang="en-US" dirty="0"/>
              <a:t>an organized whole</a:t>
            </a:r>
          </a:p>
          <a:p>
            <a:r>
              <a:rPr lang="en-US" dirty="0" smtClean="0">
                <a:latin typeface="Arial" charset="0"/>
                <a:ea typeface="ＭＳ Ｐゴシック" charset="0"/>
                <a:cs typeface="ＭＳ Ｐゴシック" charset="0"/>
              </a:rPr>
              <a:t>Gestalt psychologists </a:t>
            </a:r>
            <a:r>
              <a:rPr lang="en-US" dirty="0">
                <a:latin typeface="Arial" charset="0"/>
                <a:ea typeface="ＭＳ Ｐゴシック" charset="0"/>
                <a:cs typeface="ＭＳ Ｐゴシック" charset="0"/>
              </a:rPr>
              <a:t>propose principles used to organize sensations into </a:t>
            </a:r>
            <a:r>
              <a:rPr lang="en-US" dirty="0" smtClean="0">
                <a:latin typeface="Arial" charset="0"/>
                <a:ea typeface="ＭＳ Ｐゴシック" charset="0"/>
                <a:cs typeface="ＭＳ Ｐゴシック" charset="0"/>
              </a:rPr>
              <a:t>meaningful wholes</a:t>
            </a:r>
            <a:endParaRPr lang="en-US" dirty="0">
              <a:latin typeface="Arial" charset="0"/>
              <a:ea typeface="ＭＳ Ｐゴシック" charset="0"/>
              <a:cs typeface="ＭＳ Ｐゴシック" charset="0"/>
            </a:endParaRPr>
          </a:p>
          <a:p>
            <a:r>
              <a:rPr lang="en-US" dirty="0" smtClean="0"/>
              <a:t>In perception, the whole may exceed the sum of its parts</a:t>
            </a:r>
          </a:p>
          <a:p>
            <a:r>
              <a:rPr lang="en-US" dirty="0" smtClean="0"/>
              <a:t>We filter incoming information and construct perceptions</a:t>
            </a:r>
            <a:endParaRPr lang="en-US" dirty="0"/>
          </a:p>
        </p:txBody>
      </p:sp>
      <p:sp>
        <p:nvSpPr>
          <p:cNvPr id="2" name="Title 1"/>
          <p:cNvSpPr>
            <a:spLocks noGrp="1"/>
          </p:cNvSpPr>
          <p:nvPr>
            <p:ph type="title"/>
          </p:nvPr>
        </p:nvSpPr>
        <p:spPr/>
        <p:txBody>
          <a:bodyPr>
            <a:normAutofit/>
          </a:bodyPr>
          <a:lstStyle/>
          <a:p>
            <a:r>
              <a:rPr lang="en-US" dirty="0" smtClean="0"/>
              <a:t>Perceptual Organization</a:t>
            </a:r>
            <a:endParaRPr lang="en-US" dirty="0"/>
          </a:p>
        </p:txBody>
      </p:sp>
    </p:spTree>
    <p:extLst>
      <p:ext uri="{BB962C8B-B14F-4D97-AF65-F5344CB8AC3E}">
        <p14:creationId xmlns:p14="http://schemas.microsoft.com/office/powerpoint/2010/main" val="1308593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4"/>
          <p:cNvSpPr>
            <a:spLocks noChangeArrowheads="1"/>
          </p:cNvSpPr>
          <p:nvPr/>
        </p:nvSpPr>
        <p:spPr bwMode="auto">
          <a:xfrm>
            <a:off x="5867400" y="5105400"/>
            <a:ext cx="2014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t>Necker cube</a:t>
            </a:r>
          </a:p>
        </p:txBody>
      </p:sp>
      <p:pic>
        <p:nvPicPr>
          <p:cNvPr id="2" name="Picture 1" descr="The figure shows a representation of the necker cube. A field of dots with white lones superimposed that would seem to create a drawing of a cu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369" y="901700"/>
            <a:ext cx="3573780" cy="4000500"/>
          </a:xfrm>
          <a:prstGeom prst="rect">
            <a:avLst/>
          </a:prstGeom>
        </p:spPr>
      </p:pic>
      <p:sp>
        <p:nvSpPr>
          <p:cNvPr id="64514" name="Content Placeholder 2"/>
          <p:cNvSpPr>
            <a:spLocks noGrp="1"/>
          </p:cNvSpPr>
          <p:nvPr>
            <p:ph idx="1"/>
          </p:nvPr>
        </p:nvSpPr>
        <p:spPr>
          <a:xfrm>
            <a:off x="482600" y="1435100"/>
            <a:ext cx="3886200" cy="4525963"/>
          </a:xfrm>
        </p:spPr>
        <p:txBody>
          <a:bodyPr>
            <a:normAutofit/>
          </a:bodyPr>
          <a:lstStyle/>
          <a:p>
            <a:r>
              <a:rPr lang="en-US" b="1" dirty="0" smtClean="0"/>
              <a:t>How do we organize and interpret the shapes and colors into meaningful perceptions? </a:t>
            </a:r>
          </a:p>
          <a:p>
            <a:r>
              <a:rPr lang="en-US" dirty="0" smtClean="0"/>
              <a:t>People tend to organize pieces of information into an organized whole, or Gestalt</a:t>
            </a:r>
            <a:endParaRPr lang="en-US" dirty="0"/>
          </a:p>
        </p:txBody>
      </p:sp>
      <p:sp>
        <p:nvSpPr>
          <p:cNvPr id="64513" name="Title 1"/>
          <p:cNvSpPr>
            <a:spLocks noGrp="1"/>
          </p:cNvSpPr>
          <p:nvPr>
            <p:ph type="title"/>
          </p:nvPr>
        </p:nvSpPr>
        <p:spPr>
          <a:xfrm>
            <a:off x="723900" y="249238"/>
            <a:ext cx="3886200" cy="1143000"/>
          </a:xfrm>
        </p:spPr>
        <p:txBody>
          <a:bodyPr/>
          <a:lstStyle/>
          <a:p>
            <a:r>
              <a:rPr lang="en-US" dirty="0" smtClean="0"/>
              <a:t>Vision: Visual Organization</a:t>
            </a:r>
            <a:endParaRPr lang="en-US" dirty="0"/>
          </a:p>
        </p:txBody>
      </p:sp>
    </p:spTree>
    <p:extLst>
      <p:ext uri="{BB962C8B-B14F-4D97-AF65-F5344CB8AC3E}">
        <p14:creationId xmlns:p14="http://schemas.microsoft.com/office/powerpoint/2010/main" val="2694032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bold black and white drawing. Depending on how you look at it, you might see either two people facing each other in silhouette or a white va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146" y="2694667"/>
            <a:ext cx="4248736" cy="3800475"/>
          </a:xfrm>
          <a:prstGeom prst="rect">
            <a:avLst/>
          </a:prstGeom>
        </p:spPr>
      </p:pic>
      <p:sp>
        <p:nvSpPr>
          <p:cNvPr id="67586" name="Content Placeholder 2"/>
          <p:cNvSpPr>
            <a:spLocks noGrp="1"/>
          </p:cNvSpPr>
          <p:nvPr>
            <p:ph type="body" sz="half" idx="1"/>
          </p:nvPr>
        </p:nvSpPr>
        <p:spPr>
          <a:xfrm>
            <a:off x="500743" y="1397000"/>
            <a:ext cx="8229600" cy="5461000"/>
          </a:xfrm>
        </p:spPr>
        <p:txBody>
          <a:bodyPr>
            <a:normAutofit/>
          </a:bodyPr>
          <a:lstStyle/>
          <a:p>
            <a:pPr marL="0" lvl="1" indent="0">
              <a:lnSpc>
                <a:spcPct val="80000"/>
              </a:lnSpc>
              <a:buSzPct val="86000"/>
              <a:buNone/>
            </a:pPr>
            <a:r>
              <a:rPr lang="en-US" b="1" dirty="0">
                <a:cs typeface="Arial"/>
              </a:rPr>
              <a:t>Figure-ground</a:t>
            </a:r>
          </a:p>
          <a:p>
            <a:pPr lvl="1"/>
            <a:r>
              <a:rPr lang="en-US" dirty="0" smtClean="0">
                <a:latin typeface="Arial" charset="0"/>
                <a:ea typeface="ＭＳ Ｐゴシック" charset="0"/>
              </a:rPr>
              <a:t>The organization </a:t>
            </a:r>
            <a:r>
              <a:rPr lang="en-US" dirty="0">
                <a:latin typeface="Arial" charset="0"/>
                <a:ea typeface="ＭＳ Ｐゴシック" charset="0"/>
              </a:rPr>
              <a:t>of </a:t>
            </a:r>
            <a:r>
              <a:rPr lang="en-US" dirty="0" smtClean="0">
                <a:latin typeface="Arial" charset="0"/>
                <a:ea typeface="ＭＳ Ｐゴシック" charset="0"/>
              </a:rPr>
              <a:t>the visual </a:t>
            </a:r>
            <a:r>
              <a:rPr lang="en-US" dirty="0">
                <a:latin typeface="Arial" charset="0"/>
                <a:ea typeface="ＭＳ Ｐゴシック" charset="0"/>
              </a:rPr>
              <a:t>field into objects </a:t>
            </a:r>
            <a:r>
              <a:rPr lang="en-US" dirty="0" smtClean="0">
                <a:latin typeface="Arial" charset="0"/>
                <a:ea typeface="ＭＳ Ｐゴシック" charset="0"/>
              </a:rPr>
              <a:t>(the figures) that </a:t>
            </a:r>
            <a:r>
              <a:rPr lang="en-US" dirty="0">
                <a:latin typeface="Arial" charset="0"/>
                <a:ea typeface="ＭＳ Ｐゴシック" charset="0"/>
              </a:rPr>
              <a:t>stand out from their </a:t>
            </a:r>
            <a:r>
              <a:rPr lang="en-US" dirty="0" smtClean="0">
                <a:latin typeface="Arial" charset="0"/>
                <a:ea typeface="ＭＳ Ｐゴシック" charset="0"/>
              </a:rPr>
              <a:t>surroundings (the </a:t>
            </a:r>
            <a:r>
              <a:rPr lang="en-US" i="1" dirty="0" smtClean="0">
                <a:latin typeface="Arial" charset="0"/>
                <a:ea typeface="ＭＳ Ｐゴシック" charset="0"/>
              </a:rPr>
              <a:t>ground</a:t>
            </a:r>
            <a:r>
              <a:rPr lang="en-US" dirty="0" smtClean="0">
                <a:latin typeface="Arial" charset="0"/>
                <a:ea typeface="ＭＳ Ｐゴシック" charset="0"/>
              </a:rPr>
              <a:t>)</a:t>
            </a:r>
          </a:p>
          <a:p>
            <a:pPr lvl="2"/>
            <a:endParaRPr lang="en-US" dirty="0">
              <a:latin typeface="Arial" charset="0"/>
              <a:ea typeface="ＭＳ Ｐゴシック" charset="0"/>
            </a:endParaRPr>
          </a:p>
        </p:txBody>
      </p:sp>
      <p:sp>
        <p:nvSpPr>
          <p:cNvPr id="67585" name="Title 1"/>
          <p:cNvSpPr>
            <a:spLocks noGrp="1"/>
          </p:cNvSpPr>
          <p:nvPr>
            <p:ph type="title"/>
          </p:nvPr>
        </p:nvSpPr>
        <p:spPr/>
        <p:txBody>
          <a:bodyPr/>
          <a:lstStyle/>
          <a:p>
            <a:r>
              <a:rPr lang="en-US" dirty="0" smtClean="0">
                <a:latin typeface="Arial" charset="0"/>
                <a:ea typeface="ＭＳ Ｐゴシック" charset="0"/>
                <a:cs typeface="ＭＳ Ｐゴシック" charset="0"/>
              </a:rPr>
              <a:t>Perceptual Organization: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Form </a:t>
            </a:r>
            <a:r>
              <a:rPr lang="en-US" dirty="0">
                <a:latin typeface="Arial" charset="0"/>
                <a:ea typeface="ＭＳ Ｐゴシック" charset="0"/>
                <a:cs typeface="ＭＳ Ｐゴシック" charset="0"/>
              </a:rPr>
              <a:t>Perception</a:t>
            </a:r>
          </a:p>
        </p:txBody>
      </p:sp>
    </p:spTree>
    <p:extLst>
      <p:ext uri="{BB962C8B-B14F-4D97-AF65-F5344CB8AC3E}">
        <p14:creationId xmlns:p14="http://schemas.microsoft.com/office/powerpoint/2010/main" val="2992845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type="body" sz="half" idx="1"/>
          </p:nvPr>
        </p:nvSpPr>
        <p:spPr/>
        <p:txBody>
          <a:bodyPr>
            <a:normAutofit/>
          </a:bodyPr>
          <a:lstStyle/>
          <a:p>
            <a:pPr marL="0" lvl="1" indent="0">
              <a:lnSpc>
                <a:spcPct val="80000"/>
              </a:lnSpc>
              <a:buSzPct val="86000"/>
              <a:buNone/>
            </a:pPr>
            <a:r>
              <a:rPr lang="en-US" b="1" dirty="0">
                <a:cs typeface="Arial"/>
              </a:rPr>
              <a:t>Grouping</a:t>
            </a:r>
          </a:p>
          <a:p>
            <a:pPr lvl="2"/>
            <a:r>
              <a:rPr lang="en-US" dirty="0" smtClean="0">
                <a:latin typeface="Arial" charset="0"/>
                <a:ea typeface="ＭＳ Ｐゴシック" charset="0"/>
              </a:rPr>
              <a:t>The perceptual tendency to organize stimuli into coherent groups:</a:t>
            </a:r>
          </a:p>
          <a:p>
            <a:pPr lvl="3"/>
            <a:r>
              <a:rPr lang="en-US" dirty="0" smtClean="0">
                <a:latin typeface="Arial" charset="0"/>
                <a:ea typeface="ＭＳ Ｐゴシック" charset="0"/>
              </a:rPr>
              <a:t>Proximity: grouping nearby figures together </a:t>
            </a:r>
          </a:p>
          <a:p>
            <a:pPr lvl="3"/>
            <a:r>
              <a:rPr lang="en-US" dirty="0" smtClean="0">
                <a:latin typeface="Arial" charset="0"/>
                <a:ea typeface="ＭＳ Ｐゴシック" charset="0"/>
              </a:rPr>
              <a:t>Continuity: perceiving smooth, continuous patterns, rather than discontinuous ones</a:t>
            </a:r>
          </a:p>
          <a:p>
            <a:pPr lvl="3"/>
            <a:r>
              <a:rPr lang="en-US" dirty="0" smtClean="0">
                <a:latin typeface="Arial" charset="0"/>
                <a:ea typeface="ＭＳ Ｐゴシック" charset="0"/>
              </a:rPr>
              <a:t>Closure: Filling in gaps to create a complete, whole object</a:t>
            </a:r>
          </a:p>
          <a:p>
            <a:pPr marL="914400" lvl="2" indent="0">
              <a:buNone/>
            </a:pPr>
            <a:endParaRPr lang="en-US" dirty="0">
              <a:latin typeface="Arial" charset="0"/>
              <a:ea typeface="ＭＳ Ｐゴシック" charset="0"/>
            </a:endParaRPr>
          </a:p>
        </p:txBody>
      </p:sp>
      <p:sp>
        <p:nvSpPr>
          <p:cNvPr id="67585" name="Title 1"/>
          <p:cNvSpPr>
            <a:spLocks noGrp="1"/>
          </p:cNvSpPr>
          <p:nvPr>
            <p:ph type="title"/>
          </p:nvPr>
        </p:nvSpPr>
        <p:spPr/>
        <p:txBody>
          <a:bodyPr/>
          <a:lstStyle/>
          <a:p>
            <a:r>
              <a:rPr lang="en-US" dirty="0" smtClean="0">
                <a:latin typeface="Arial" charset="0"/>
                <a:ea typeface="ＭＳ Ｐゴシック" charset="0"/>
                <a:cs typeface="ＭＳ Ｐゴシック" charset="0"/>
              </a:rPr>
              <a:t>Perceptual Organization: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Form </a:t>
            </a:r>
            <a:r>
              <a:rPr lang="en-US" dirty="0">
                <a:latin typeface="Arial" charset="0"/>
                <a:ea typeface="ＭＳ Ｐゴシック" charset="0"/>
                <a:cs typeface="ＭＳ Ｐゴシック" charset="0"/>
              </a:rPr>
              <a:t>Perception</a:t>
            </a:r>
          </a:p>
        </p:txBody>
      </p:sp>
    </p:spTree>
    <p:extLst>
      <p:ext uri="{BB962C8B-B14F-4D97-AF65-F5344CB8AC3E}">
        <p14:creationId xmlns:p14="http://schemas.microsoft.com/office/powerpoint/2010/main" val="1678452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has four diagrams:&#10;A group of lines arranged in proximity to each other, a straight horizontal line with a wavy line superimposed, and a grouping of circles with triangular cutouts at the edges, making it appear that there is a larger triangle in the white sp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69" y="2907792"/>
            <a:ext cx="8620953" cy="2350008"/>
          </a:xfrm>
          <a:prstGeom prst="rect">
            <a:avLst/>
          </a:prstGeom>
        </p:spPr>
      </p:pic>
      <p:sp>
        <p:nvSpPr>
          <p:cNvPr id="69634" name="Content Placeholder 2"/>
          <p:cNvSpPr>
            <a:spLocks noGrp="1"/>
          </p:cNvSpPr>
          <p:nvPr>
            <p:ph type="body" sz="half" idx="1"/>
          </p:nvPr>
        </p:nvSpPr>
        <p:spPr/>
        <p:txBody>
          <a:bodyPr/>
          <a:lstStyle/>
          <a:p>
            <a:r>
              <a:rPr lang="en-US" b="1" dirty="0" smtClean="0"/>
              <a:t>Human minds use these grouping strategies to see patterns and objects.</a:t>
            </a:r>
            <a:endParaRPr lang="en-US" b="1" dirty="0"/>
          </a:p>
        </p:txBody>
      </p:sp>
      <p:sp>
        <p:nvSpPr>
          <p:cNvPr id="69633" name="Title 1"/>
          <p:cNvSpPr>
            <a:spLocks noGrp="1"/>
          </p:cNvSpPr>
          <p:nvPr>
            <p:ph type="title"/>
          </p:nvPr>
        </p:nvSpPr>
        <p:spPr/>
        <p:txBody>
          <a:bodyPr/>
          <a:lstStyle/>
          <a:p>
            <a:r>
              <a:rPr lang="en-US" dirty="0" smtClean="0"/>
              <a:t>Grouping</a:t>
            </a:r>
            <a:endParaRPr lang="en-US" dirty="0"/>
          </a:p>
        </p:txBody>
      </p:sp>
    </p:spTree>
    <p:extLst>
      <p:ext uri="{BB962C8B-B14F-4D97-AF65-F5344CB8AC3E}">
        <p14:creationId xmlns:p14="http://schemas.microsoft.com/office/powerpoint/2010/main" val="213865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type="body" sz="half" idx="1"/>
          </p:nvPr>
        </p:nvSpPr>
        <p:spPr/>
        <p:txBody>
          <a:bodyPr>
            <a:normAutofit/>
          </a:bodyPr>
          <a:lstStyle/>
          <a:p>
            <a:pPr marL="0" indent="0">
              <a:buNone/>
            </a:pPr>
            <a:r>
              <a:rPr lang="en-US" b="1" dirty="0" smtClean="0"/>
              <a:t>6-13: HOW DO WE USE BINOCULAR AND MONOCULAR CUES TO PERCEIVE THE WORLD IN THREE DIMENSIONS?</a:t>
            </a:r>
          </a:p>
          <a:p>
            <a:pPr marL="0" indent="0">
              <a:buNone/>
            </a:pPr>
            <a:endParaRPr lang="en-US" b="1" i="1" dirty="0"/>
          </a:p>
          <a:p>
            <a:pPr marL="0" indent="0">
              <a:lnSpc>
                <a:spcPct val="80000"/>
              </a:lnSpc>
              <a:buNone/>
            </a:pPr>
            <a:r>
              <a:rPr lang="en-US" b="1" dirty="0"/>
              <a:t>Depth perception</a:t>
            </a:r>
          </a:p>
          <a:p>
            <a:pPr lvl="1"/>
            <a:r>
              <a:rPr lang="en-US" dirty="0"/>
              <a:t>Represents ability to see objects in three dimensions, although the images that strike the retina are two dimensional</a:t>
            </a:r>
          </a:p>
          <a:p>
            <a:pPr lvl="1"/>
            <a:r>
              <a:rPr lang="en-US" dirty="0"/>
              <a:t>Allows us to judge distance</a:t>
            </a:r>
          </a:p>
          <a:p>
            <a:pPr lvl="1"/>
            <a:r>
              <a:rPr lang="en-US" dirty="0">
                <a:latin typeface="Arial" charset="0"/>
                <a:ea typeface="ＭＳ Ｐゴシック" charset="0"/>
                <a:cs typeface="ＭＳ Ｐゴシック" charset="0"/>
              </a:rPr>
              <a:t>Is present, at least in part, at birth in humans and other animals</a:t>
            </a:r>
          </a:p>
        </p:txBody>
      </p:sp>
      <p:sp>
        <p:nvSpPr>
          <p:cNvPr id="67585" name="Title 1"/>
          <p:cNvSpPr>
            <a:spLocks noGrp="1"/>
          </p:cNvSpPr>
          <p:nvPr>
            <p:ph type="title"/>
          </p:nvPr>
        </p:nvSpPr>
        <p:spPr/>
        <p:txBody>
          <a:bodyPr/>
          <a:lstStyle/>
          <a:p>
            <a:r>
              <a:rPr lang="en-US" dirty="0" smtClean="0">
                <a:latin typeface="Arial" charset="0"/>
                <a:ea typeface="ＭＳ Ｐゴシック" charset="0"/>
                <a:cs typeface="ＭＳ Ｐゴシック" charset="0"/>
              </a:rPr>
              <a:t>Perceptual Organization: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Depth </a:t>
            </a:r>
            <a:r>
              <a:rPr lang="en-US" dirty="0">
                <a:latin typeface="Arial" charset="0"/>
                <a:ea typeface="ＭＳ Ｐゴシック" charset="0"/>
                <a:cs typeface="ＭＳ Ｐゴシック" charset="0"/>
              </a:rPr>
              <a:t>Perception</a:t>
            </a:r>
          </a:p>
        </p:txBody>
      </p:sp>
    </p:spTree>
    <p:extLst>
      <p:ext uri="{BB962C8B-B14F-4D97-AF65-F5344CB8AC3E}">
        <p14:creationId xmlns:p14="http://schemas.microsoft.com/office/powerpoint/2010/main" val="2362130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eanor Gibson and Richard Walk devised this miniature cliff with a glass-covered drop-off to determine whether crawling infants and newborn animals can perceive depth. There is a mother coaxing her baby to come to 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002" y="1191905"/>
            <a:ext cx="4206649" cy="4185165"/>
          </a:xfrm>
          <a:prstGeom prst="rect">
            <a:avLst/>
          </a:prstGeom>
        </p:spPr>
      </p:pic>
      <p:sp>
        <p:nvSpPr>
          <p:cNvPr id="71682" name="Content Placeholder 2"/>
          <p:cNvSpPr>
            <a:spLocks noGrp="1"/>
          </p:cNvSpPr>
          <p:nvPr>
            <p:ph idx="1"/>
          </p:nvPr>
        </p:nvSpPr>
        <p:spPr>
          <a:xfrm>
            <a:off x="457200" y="1992085"/>
            <a:ext cx="4056743" cy="4525963"/>
          </a:xfrm>
        </p:spPr>
        <p:txBody>
          <a:bodyPr>
            <a:normAutofit/>
          </a:bodyPr>
          <a:lstStyle/>
          <a:p>
            <a:r>
              <a:rPr lang="en-US" sz="2400" dirty="0">
                <a:latin typeface="Arial" charset="0"/>
                <a:ea typeface="ＭＳ Ｐゴシック" charset="0"/>
                <a:cs typeface="ＭＳ Ｐゴシック" charset="0"/>
              </a:rPr>
              <a:t>Test of early 3-D </a:t>
            </a:r>
            <a:r>
              <a:rPr lang="en-US" sz="2400" dirty="0" smtClean="0">
                <a:latin typeface="Arial" charset="0"/>
                <a:ea typeface="ＭＳ Ｐゴシック" charset="0"/>
                <a:cs typeface="ＭＳ Ｐゴシック" charset="0"/>
              </a:rPr>
              <a:t>perception</a:t>
            </a:r>
            <a:endParaRPr lang="en-US" sz="24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Most infants refuse to crawl across the </a:t>
            </a:r>
            <a:r>
              <a:rPr lang="en-US" sz="2400" b="1" dirty="0">
                <a:latin typeface="Arial" charset="0"/>
                <a:ea typeface="ＭＳ Ｐゴシック" charset="0"/>
                <a:cs typeface="ＭＳ Ｐゴシック" charset="0"/>
              </a:rPr>
              <a:t>visual </a:t>
            </a:r>
            <a:r>
              <a:rPr lang="en-US" sz="2400" b="1" dirty="0" smtClean="0">
                <a:latin typeface="Arial" charset="0"/>
                <a:ea typeface="ＭＳ Ｐゴシック" charset="0"/>
                <a:cs typeface="ＭＳ Ｐゴシック" charset="0"/>
              </a:rPr>
              <a:t>cliff</a:t>
            </a:r>
            <a:endParaRPr lang="en-US" sz="2400" b="1"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C</a:t>
            </a:r>
            <a:r>
              <a:rPr lang="en-US" sz="2400" dirty="0" smtClean="0"/>
              <a:t>rawling</a:t>
            </a:r>
            <a:r>
              <a:rPr lang="en-US" sz="2400" dirty="0"/>
              <a:t>, no matter when </a:t>
            </a:r>
            <a:r>
              <a:rPr lang="en-US" sz="2400" dirty="0" smtClean="0"/>
              <a:t>it begins</a:t>
            </a:r>
            <a:r>
              <a:rPr lang="en-US" sz="2400" dirty="0"/>
              <a:t>, seems to increase an </a:t>
            </a:r>
            <a:r>
              <a:rPr lang="en-US" sz="2400" dirty="0" smtClean="0"/>
              <a:t>infant</a:t>
            </a:r>
            <a:r>
              <a:rPr lang="fr-FR" sz="2400" dirty="0" smtClean="0"/>
              <a:t>'</a:t>
            </a:r>
            <a:r>
              <a:rPr lang="en-US" sz="2400" dirty="0" smtClean="0"/>
              <a:t>s fear </a:t>
            </a:r>
            <a:r>
              <a:rPr lang="en-US" sz="2400" dirty="0"/>
              <a:t>of heights</a:t>
            </a:r>
            <a:endParaRPr lang="en-US" sz="2400" dirty="0" smtClean="0">
              <a:latin typeface="Arial" charset="0"/>
              <a:ea typeface="ＭＳ Ｐゴシック" charset="0"/>
              <a:cs typeface="ＭＳ Ｐゴシック" charset="0"/>
            </a:endParaRPr>
          </a:p>
          <a:p>
            <a:pPr>
              <a:buFontTx/>
              <a:buNone/>
            </a:pPr>
            <a:endParaRPr lang="en-US" b="1" dirty="0">
              <a:solidFill>
                <a:srgbClr val="FF0000"/>
              </a:solidFill>
              <a:latin typeface="Arial" charset="0"/>
              <a:ea typeface="ＭＳ Ｐゴシック" charset="0"/>
              <a:cs typeface="ＭＳ Ｐゴシック" charset="0"/>
            </a:endParaRPr>
          </a:p>
        </p:txBody>
      </p:sp>
      <p:sp>
        <p:nvSpPr>
          <p:cNvPr id="71681" name="Title 1"/>
          <p:cNvSpPr>
            <a:spLocks noGrp="1"/>
          </p:cNvSpPr>
          <p:nvPr>
            <p:ph type="title"/>
          </p:nvPr>
        </p:nvSpPr>
        <p:spPr>
          <a:xfrm>
            <a:off x="457200" y="274638"/>
            <a:ext cx="4085771" cy="1143000"/>
          </a:xfrm>
        </p:spPr>
        <p:txBody>
          <a:bodyPr>
            <a:noAutofit/>
          </a:bodyPr>
          <a:lstStyle/>
          <a:p>
            <a:r>
              <a:rPr lang="en-US" dirty="0" smtClean="0">
                <a:latin typeface="Arial" charset="0"/>
                <a:ea typeface="ＭＳ Ｐゴシック" charset="0"/>
                <a:cs typeface="ＭＳ Ｐゴシック" charset="0"/>
              </a:rPr>
              <a:t>THE VISUAL CLIFF</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Eleanor Gibson and Richard Walk (1960)</a:t>
            </a:r>
          </a:p>
        </p:txBody>
      </p:sp>
    </p:spTree>
    <p:extLst>
      <p:ext uri="{BB962C8B-B14F-4D97-AF65-F5344CB8AC3E}">
        <p14:creationId xmlns:p14="http://schemas.microsoft.com/office/powerpoint/2010/main" val="774295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073697" y="3953700"/>
            <a:ext cx="4608576" cy="2172462"/>
          </a:xfrm>
          <a:custGeom>
            <a:avLst/>
            <a:gdLst>
              <a:gd name="connsiteX0" fmla="*/ 0 w 4608576"/>
              <a:gd name="connsiteY0" fmla="*/ 0 h 2172462"/>
              <a:gd name="connsiteX1" fmla="*/ 4608576 w 4608576"/>
              <a:gd name="connsiteY1" fmla="*/ 0 h 2172462"/>
              <a:gd name="connsiteX2" fmla="*/ 4608576 w 4608576"/>
              <a:gd name="connsiteY2" fmla="*/ 2172462 h 2172462"/>
              <a:gd name="connsiteX3" fmla="*/ 0 w 4608576"/>
              <a:gd name="connsiteY3" fmla="*/ 2172462 h 2172462"/>
              <a:gd name="connsiteX4" fmla="*/ 0 w 4608576"/>
              <a:gd name="connsiteY4" fmla="*/ 0 h 217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576" h="2172462">
                <a:moveTo>
                  <a:pt x="0" y="0"/>
                </a:moveTo>
                <a:lnTo>
                  <a:pt x="4608576" y="0"/>
                </a:lnTo>
                <a:lnTo>
                  <a:pt x="4608576" y="2172462"/>
                </a:lnTo>
                <a:lnTo>
                  <a:pt x="0" y="2172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0" rIns="170688" bIns="170688" numCol="1" spcCol="1270" anchor="ctr" anchorCtr="0">
            <a:noAutofit/>
          </a:bodyPr>
          <a:lstStyle/>
          <a:p>
            <a:pPr lvl="0" algn="l" defTabSz="1066800" rtl="0">
              <a:lnSpc>
                <a:spcPct val="90000"/>
              </a:lnSpc>
              <a:spcBef>
                <a:spcPct val="0"/>
              </a:spcBef>
              <a:spcAft>
                <a:spcPct val="35000"/>
              </a:spcAft>
            </a:pPr>
            <a:r>
              <a:rPr lang="en-US" sz="2400" b="1" kern="1200" smtClean="0">
                <a:latin typeface="Arial" pitchFamily="34" charset="0"/>
                <a:cs typeface="Arial" pitchFamily="34" charset="0"/>
              </a:rPr>
              <a:t>Top-down processing </a:t>
            </a:r>
            <a:r>
              <a:rPr lang="en-US" sz="2400" kern="1200" smtClean="0">
                <a:latin typeface="Arial" pitchFamily="34" charset="0"/>
                <a:cs typeface="Arial" pitchFamily="34" charset="0"/>
              </a:rPr>
              <a:t>is information processing guided by high-level mental processes, as when we construct perceptions by filtering information through our experience and expectations.</a:t>
            </a:r>
            <a:endParaRPr lang="en-US" sz="2400" kern="1200">
              <a:latin typeface="Arial" pitchFamily="34" charset="0"/>
              <a:cs typeface="Arial" pitchFamily="34" charset="0"/>
            </a:endParaRPr>
          </a:p>
        </p:txBody>
      </p:sp>
      <p:sp>
        <p:nvSpPr>
          <p:cNvPr id="7" name="Down Arrow 6" descr="This is an arrow pointing down."/>
          <p:cNvSpPr/>
          <p:nvPr/>
        </p:nvSpPr>
        <p:spPr>
          <a:xfrm>
            <a:off x="1276456" y="3953700"/>
            <a:ext cx="2715768" cy="2172462"/>
          </a:xfrm>
          <a:prstGeom prst="downArrow">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 name="Freeform 4"/>
          <p:cNvSpPr/>
          <p:nvPr/>
        </p:nvSpPr>
        <p:spPr>
          <a:xfrm>
            <a:off x="3258967" y="1600200"/>
            <a:ext cx="4608576" cy="2172462"/>
          </a:xfrm>
          <a:custGeom>
            <a:avLst/>
            <a:gdLst>
              <a:gd name="connsiteX0" fmla="*/ 0 w 4608576"/>
              <a:gd name="connsiteY0" fmla="*/ 0 h 2172462"/>
              <a:gd name="connsiteX1" fmla="*/ 4608576 w 4608576"/>
              <a:gd name="connsiteY1" fmla="*/ 0 h 2172462"/>
              <a:gd name="connsiteX2" fmla="*/ 4608576 w 4608576"/>
              <a:gd name="connsiteY2" fmla="*/ 2172462 h 2172462"/>
              <a:gd name="connsiteX3" fmla="*/ 0 w 4608576"/>
              <a:gd name="connsiteY3" fmla="*/ 2172462 h 2172462"/>
              <a:gd name="connsiteX4" fmla="*/ 0 w 4608576"/>
              <a:gd name="connsiteY4" fmla="*/ 0 h 217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576" h="2172462">
                <a:moveTo>
                  <a:pt x="0" y="0"/>
                </a:moveTo>
                <a:lnTo>
                  <a:pt x="4608576" y="0"/>
                </a:lnTo>
                <a:lnTo>
                  <a:pt x="4608576" y="2172462"/>
                </a:lnTo>
                <a:lnTo>
                  <a:pt x="0" y="2172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0" rIns="170688" bIns="170688" numCol="1" spcCol="1270" anchor="ctr" anchorCtr="0">
            <a:noAutofit/>
          </a:bodyPr>
          <a:lstStyle/>
          <a:p>
            <a:pPr lvl="0" algn="l" defTabSz="1066800" rtl="0">
              <a:lnSpc>
                <a:spcPct val="90000"/>
              </a:lnSpc>
              <a:spcBef>
                <a:spcPct val="0"/>
              </a:spcBef>
              <a:spcAft>
                <a:spcPct val="35000"/>
              </a:spcAft>
            </a:pPr>
            <a:r>
              <a:rPr lang="en-US" sz="2400" b="1" kern="1200" dirty="0" smtClean="0">
                <a:latin typeface="Arial" pitchFamily="34" charset="0"/>
                <a:cs typeface="Arial" pitchFamily="34" charset="0"/>
              </a:rPr>
              <a:t>Bottom-up processing </a:t>
            </a:r>
            <a:r>
              <a:rPr lang="en-US" sz="2400" kern="1200" dirty="0" smtClean="0">
                <a:latin typeface="Arial" pitchFamily="34" charset="0"/>
                <a:cs typeface="Arial" pitchFamily="34" charset="0"/>
              </a:rPr>
              <a:t>is sensory analysis that begins at the entry level, with information flowing from the sensory receptors to the brain. </a:t>
            </a:r>
            <a:endParaRPr lang="en-US" sz="2400" kern="1200" dirty="0">
              <a:latin typeface="Arial" pitchFamily="34" charset="0"/>
              <a:cs typeface="Arial" pitchFamily="34" charset="0"/>
            </a:endParaRPr>
          </a:p>
        </p:txBody>
      </p:sp>
      <p:sp>
        <p:nvSpPr>
          <p:cNvPr id="4" name="Up Arrow 3" descr="This is an arrow pointing up."/>
          <p:cNvSpPr/>
          <p:nvPr/>
        </p:nvSpPr>
        <p:spPr>
          <a:xfrm>
            <a:off x="461726" y="1600200"/>
            <a:ext cx="2715768" cy="2172462"/>
          </a:xfrm>
          <a:prstGeom prst="upArrow">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 name="Title 1"/>
          <p:cNvSpPr>
            <a:spLocks noGrp="1"/>
          </p:cNvSpPr>
          <p:nvPr>
            <p:ph type="title"/>
          </p:nvPr>
        </p:nvSpPr>
        <p:spPr/>
        <p:txBody>
          <a:bodyPr/>
          <a:lstStyle/>
          <a:p>
            <a:r>
              <a:rPr lang="en-US" dirty="0" smtClean="0"/>
              <a:t>Basic Concepts of Sensation and Perception</a:t>
            </a:r>
            <a:br>
              <a:rPr lang="en-US" dirty="0" smtClean="0"/>
            </a:br>
            <a:r>
              <a:rPr lang="en-US" dirty="0" smtClean="0"/>
              <a:t>Processing Sensation and Perception</a:t>
            </a:r>
            <a:endParaRPr lang="en-US" dirty="0"/>
          </a:p>
        </p:txBody>
      </p:sp>
    </p:spTree>
    <p:extLst>
      <p:ext uri="{BB962C8B-B14F-4D97-AF65-F5344CB8AC3E}">
        <p14:creationId xmlns:p14="http://schemas.microsoft.com/office/powerpoint/2010/main" val="1328340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type="body" sz="half" idx="1"/>
          </p:nvPr>
        </p:nvSpPr>
        <p:spPr/>
        <p:txBody>
          <a:bodyPr>
            <a:normAutofit/>
          </a:bodyPr>
          <a:lstStyle/>
          <a:p>
            <a:pPr marL="0" indent="0">
              <a:lnSpc>
                <a:spcPct val="80000"/>
              </a:lnSpc>
              <a:buNone/>
            </a:pPr>
            <a:r>
              <a:rPr lang="en-US" b="1" dirty="0"/>
              <a:t>Binocular cues</a:t>
            </a:r>
          </a:p>
          <a:p>
            <a:pPr lvl="1"/>
            <a:r>
              <a:rPr lang="en-US" dirty="0" smtClean="0"/>
              <a:t>Two eyes help perception of depth</a:t>
            </a:r>
          </a:p>
          <a:p>
            <a:pPr marL="0" indent="0">
              <a:lnSpc>
                <a:spcPct val="80000"/>
              </a:lnSpc>
              <a:buNone/>
            </a:pPr>
            <a:r>
              <a:rPr lang="en-US" b="1" dirty="0"/>
              <a:t>Retinal disparity</a:t>
            </a:r>
          </a:p>
          <a:p>
            <a:pPr lvl="1"/>
            <a:r>
              <a:rPr lang="en-US" dirty="0" smtClean="0"/>
              <a:t>Binocular cue for perceiving depth</a:t>
            </a:r>
          </a:p>
          <a:p>
            <a:pPr lvl="1"/>
            <a:r>
              <a:rPr lang="en-US" dirty="0" smtClean="0"/>
              <a:t>By comparing images from the retinas in the two eyes, the brain calculates distance </a:t>
            </a:r>
          </a:p>
          <a:p>
            <a:pPr lvl="1"/>
            <a:r>
              <a:rPr lang="en-US" dirty="0" smtClean="0"/>
              <a:t>Used by 3-D film makers</a:t>
            </a:r>
            <a:endParaRPr lang="en-US" dirty="0"/>
          </a:p>
        </p:txBody>
      </p:sp>
      <p:sp>
        <p:nvSpPr>
          <p:cNvPr id="72705" name="Title 1"/>
          <p:cNvSpPr>
            <a:spLocks noGrp="1"/>
          </p:cNvSpPr>
          <p:nvPr>
            <p:ph type="title"/>
          </p:nvPr>
        </p:nvSpPr>
        <p:spPr/>
        <p:txBody>
          <a:bodyPr/>
          <a:lstStyle/>
          <a:p>
            <a:r>
              <a:rPr lang="en-US" dirty="0">
                <a:latin typeface="Arial" charset="0"/>
                <a:ea typeface="ＭＳ Ｐゴシック" charset="0"/>
                <a:cs typeface="ＭＳ Ｐゴシック" charset="0"/>
              </a:rPr>
              <a:t>Perceptual Organization: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Depth Perception</a:t>
            </a:r>
            <a:endParaRPr lang="en-US" dirty="0"/>
          </a:p>
        </p:txBody>
      </p:sp>
    </p:spTree>
    <p:extLst>
      <p:ext uri="{BB962C8B-B14F-4D97-AF65-F5344CB8AC3E}">
        <p14:creationId xmlns:p14="http://schemas.microsoft.com/office/powerpoint/2010/main" val="772971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type="body" sz="half" idx="1"/>
          </p:nvPr>
        </p:nvSpPr>
        <p:spPr/>
        <p:txBody>
          <a:bodyPr>
            <a:normAutofit/>
          </a:bodyPr>
          <a:lstStyle/>
          <a:p>
            <a:pPr marL="0" indent="0">
              <a:lnSpc>
                <a:spcPct val="90000"/>
              </a:lnSpc>
              <a:buNone/>
            </a:pPr>
            <a:r>
              <a:rPr lang="en-US" b="1" dirty="0"/>
              <a:t>Monocular cues</a:t>
            </a:r>
          </a:p>
          <a:p>
            <a:pPr lvl="1"/>
            <a:r>
              <a:rPr lang="en-US" dirty="0" smtClean="0"/>
              <a:t>Depth cue, such as interposition or linear perspective, available to either eye alone</a:t>
            </a:r>
          </a:p>
          <a:p>
            <a:pPr lvl="2"/>
            <a:r>
              <a:rPr lang="en-US" sz="2400" dirty="0"/>
              <a:t>Relative </a:t>
            </a:r>
            <a:r>
              <a:rPr lang="en-US" sz="2400" dirty="0" smtClean="0"/>
              <a:t>height</a:t>
            </a:r>
          </a:p>
          <a:p>
            <a:pPr lvl="2"/>
            <a:r>
              <a:rPr lang="en-US" sz="2400" dirty="0"/>
              <a:t>Relative size</a:t>
            </a:r>
          </a:p>
          <a:p>
            <a:pPr lvl="2"/>
            <a:r>
              <a:rPr lang="en-US" sz="2400" dirty="0"/>
              <a:t>Interposition</a:t>
            </a:r>
          </a:p>
          <a:p>
            <a:pPr lvl="2"/>
            <a:r>
              <a:rPr lang="en-US" sz="2400" dirty="0"/>
              <a:t>Linear </a:t>
            </a:r>
            <a:r>
              <a:rPr lang="en-US" sz="2400" dirty="0" smtClean="0"/>
              <a:t>perspective</a:t>
            </a:r>
            <a:endParaRPr lang="en-US" sz="2400" dirty="0"/>
          </a:p>
          <a:p>
            <a:pPr lvl="2"/>
            <a:r>
              <a:rPr lang="en-US" sz="2400" dirty="0" smtClean="0"/>
              <a:t>Light and shadow</a:t>
            </a:r>
          </a:p>
          <a:p>
            <a:pPr lvl="2"/>
            <a:r>
              <a:rPr lang="en-US" sz="2400" dirty="0" smtClean="0"/>
              <a:t>Relative motion</a:t>
            </a:r>
          </a:p>
          <a:p>
            <a:endParaRPr lang="en-US" dirty="0" smtClean="0"/>
          </a:p>
          <a:p>
            <a:pPr lvl="1"/>
            <a:endParaRPr lang="en-US" dirty="0"/>
          </a:p>
        </p:txBody>
      </p:sp>
      <p:sp>
        <p:nvSpPr>
          <p:cNvPr id="73729" name="Title 1"/>
          <p:cNvSpPr>
            <a:spLocks noGrp="1"/>
          </p:cNvSpPr>
          <p:nvPr>
            <p:ph type="title"/>
          </p:nvPr>
        </p:nvSpPr>
        <p:spPr/>
        <p:txBody>
          <a:bodyPr/>
          <a:lstStyle/>
          <a:p>
            <a:r>
              <a:rPr lang="en-US" dirty="0">
                <a:latin typeface="Arial" charset="0"/>
                <a:ea typeface="ＭＳ Ｐゴシック" charset="0"/>
                <a:cs typeface="ＭＳ Ｐゴシック" charset="0"/>
              </a:rPr>
              <a:t>Perceptual Organization: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Depth Perception</a:t>
            </a:r>
            <a:endParaRPr lang="en-US" dirty="0"/>
          </a:p>
        </p:txBody>
      </p:sp>
    </p:spTree>
    <p:extLst>
      <p:ext uri="{BB962C8B-B14F-4D97-AF65-F5344CB8AC3E}">
        <p14:creationId xmlns:p14="http://schemas.microsoft.com/office/powerpoint/2010/main" val="2643501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Autofit/>
          </a:bodyPr>
          <a:lstStyle/>
          <a:p>
            <a:pPr marL="0" indent="0">
              <a:buNone/>
            </a:pPr>
            <a:r>
              <a:rPr lang="en-US" b="1" dirty="0" smtClean="0"/>
              <a:t>6-14: HOW DO PERCEPTUAL CONSTANCIES HELP US CONSTRUCT MEANINGFUL PERCEPTIONS?</a:t>
            </a:r>
          </a:p>
          <a:p>
            <a:pPr marL="0" indent="0">
              <a:buNone/>
            </a:pPr>
            <a:endParaRPr lang="en-US" b="1" i="1" dirty="0"/>
          </a:p>
          <a:p>
            <a:r>
              <a:rPr lang="en-US" b="1" dirty="0" smtClean="0"/>
              <a:t>Perceptual constancy: </a:t>
            </a:r>
            <a:r>
              <a:rPr lang="en-US" dirty="0" smtClean="0"/>
              <a:t>Objects are perceived as </a:t>
            </a:r>
            <a:r>
              <a:rPr lang="en-US" dirty="0"/>
              <a:t>unchanging (having consistent color, brightness, </a:t>
            </a:r>
            <a:r>
              <a:rPr lang="en-US" dirty="0" smtClean="0"/>
              <a:t>shape</a:t>
            </a:r>
            <a:r>
              <a:rPr lang="en-US" dirty="0"/>
              <a:t>, and size</a:t>
            </a:r>
            <a:r>
              <a:rPr lang="en-US" dirty="0" smtClean="0"/>
              <a:t>), </a:t>
            </a:r>
            <a:r>
              <a:rPr lang="en-US" dirty="0"/>
              <a:t>even as illumination and retinal images </a:t>
            </a:r>
            <a:r>
              <a:rPr lang="en-US" dirty="0" smtClean="0"/>
              <a:t>change.</a:t>
            </a:r>
            <a:endParaRPr lang="en-US" dirty="0">
              <a:latin typeface="Arial" charset="0"/>
              <a:ea typeface="ＭＳ Ｐゴシック" charset="0"/>
              <a:cs typeface="ＭＳ Ｐゴシック" charset="0"/>
            </a:endParaRPr>
          </a:p>
        </p:txBody>
      </p:sp>
      <p:sp>
        <p:nvSpPr>
          <p:cNvPr id="2" name="Title 1"/>
          <p:cNvSpPr>
            <a:spLocks noGrp="1"/>
          </p:cNvSpPr>
          <p:nvPr>
            <p:ph type="title"/>
          </p:nvPr>
        </p:nvSpPr>
        <p:spPr/>
        <p:txBody>
          <a:bodyPr>
            <a:normAutofit/>
          </a:bodyPr>
          <a:lstStyle/>
          <a:p>
            <a:r>
              <a:rPr lang="en-US" dirty="0">
                <a:latin typeface="Arial" charset="0"/>
                <a:ea typeface="ＭＳ Ｐゴシック" charset="0"/>
                <a:cs typeface="ＭＳ Ｐゴシック" charset="0"/>
              </a:rPr>
              <a:t>Perceptual Organization: </a:t>
            </a:r>
            <a:br>
              <a:rPr lang="en-US" dirty="0">
                <a:latin typeface="Arial" charset="0"/>
                <a:ea typeface="ＭＳ Ｐゴシック" charset="0"/>
                <a:cs typeface="ＭＳ Ｐゴシック" charset="0"/>
              </a:rPr>
            </a:br>
            <a:r>
              <a:rPr lang="en-US" dirty="0" smtClean="0"/>
              <a:t>Perceptual Constancy</a:t>
            </a:r>
            <a:endParaRPr lang="en-US" dirty="0"/>
          </a:p>
        </p:txBody>
      </p:sp>
    </p:spTree>
    <p:extLst>
      <p:ext uri="{BB962C8B-B14F-4D97-AF65-F5344CB8AC3E}">
        <p14:creationId xmlns:p14="http://schemas.microsoft.com/office/powerpoint/2010/main" val="59475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ontent Placeholder 2"/>
          <p:cNvSpPr>
            <a:spLocks noGrp="1"/>
          </p:cNvSpPr>
          <p:nvPr>
            <p:ph type="body" sz="half" idx="1"/>
          </p:nvPr>
        </p:nvSpPr>
        <p:spPr/>
        <p:txBody>
          <a:bodyPr>
            <a:normAutofit/>
          </a:bodyPr>
          <a:lstStyle/>
          <a:p>
            <a:pPr marL="0" indent="0">
              <a:lnSpc>
                <a:spcPct val="80000"/>
              </a:lnSpc>
              <a:buNone/>
            </a:pPr>
            <a:r>
              <a:rPr lang="en-US" b="1" dirty="0"/>
              <a:t>Color and brightness constancies</a:t>
            </a:r>
          </a:p>
          <a:p>
            <a:pPr lvl="1"/>
            <a:r>
              <a:rPr lang="en-US" b="1" dirty="0" smtClean="0"/>
              <a:t>Color constancy: </a:t>
            </a:r>
            <a:r>
              <a:rPr lang="en-US" dirty="0" smtClean="0"/>
              <a:t>Perceiving </a:t>
            </a:r>
            <a:r>
              <a:rPr lang="en-US" dirty="0"/>
              <a:t>familiar </a:t>
            </a:r>
            <a:r>
              <a:rPr lang="en-US" dirty="0" smtClean="0"/>
              <a:t>objects as </a:t>
            </a:r>
            <a:r>
              <a:rPr lang="en-US" dirty="0"/>
              <a:t>having consistent color, even if </a:t>
            </a:r>
            <a:r>
              <a:rPr lang="en-US" dirty="0" smtClean="0"/>
              <a:t>changing illumination </a:t>
            </a:r>
            <a:r>
              <a:rPr lang="en-US" dirty="0"/>
              <a:t>alters the wavelengths reflected </a:t>
            </a:r>
            <a:r>
              <a:rPr lang="en-US" dirty="0" smtClean="0"/>
              <a:t>by the objects</a:t>
            </a:r>
          </a:p>
          <a:p>
            <a:pPr lvl="1"/>
            <a:r>
              <a:rPr lang="en-US" dirty="0" smtClean="0"/>
              <a:t>Brightness constancy similarly depends on context.</a:t>
            </a:r>
            <a:endParaRPr lang="en-US" dirty="0"/>
          </a:p>
          <a:p>
            <a:pPr marL="457200" lvl="1" indent="0">
              <a:buNone/>
            </a:pPr>
            <a:endParaRPr lang="en-US" dirty="0">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latin typeface="Arial" charset="0"/>
                <a:ea typeface="ＭＳ Ｐゴシック" charset="0"/>
                <a:cs typeface="ＭＳ Ｐゴシック" charset="0"/>
              </a:rPr>
              <a:t>Perceptual Organization: </a:t>
            </a:r>
            <a:br>
              <a:rPr lang="en-US" dirty="0">
                <a:latin typeface="Arial" charset="0"/>
                <a:ea typeface="ＭＳ Ｐゴシック" charset="0"/>
                <a:cs typeface="ＭＳ Ｐゴシック" charset="0"/>
              </a:rPr>
            </a:br>
            <a:r>
              <a:rPr lang="en-US" dirty="0"/>
              <a:t>Perceptual Constancy</a:t>
            </a:r>
          </a:p>
        </p:txBody>
      </p:sp>
    </p:spTree>
    <p:extLst>
      <p:ext uri="{BB962C8B-B14F-4D97-AF65-F5344CB8AC3E}">
        <p14:creationId xmlns:p14="http://schemas.microsoft.com/office/powerpoint/2010/main" val="107996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6100" y="4152901"/>
            <a:ext cx="3086100" cy="1938992"/>
          </a:xfrm>
          <a:prstGeom prst="rect">
            <a:avLst/>
          </a:prstGeom>
        </p:spPr>
        <p:txBody>
          <a:bodyPr wrap="square">
            <a:spAutoFit/>
          </a:bodyPr>
          <a:lstStyle/>
          <a:p>
            <a:pPr algn="ctr"/>
            <a:r>
              <a:rPr lang="en-US" sz="2400" dirty="0" smtClean="0"/>
              <a:t>An opening </a:t>
            </a:r>
            <a:r>
              <a:rPr lang="en-US" sz="2400" dirty="0"/>
              <a:t>door looks more and more </a:t>
            </a:r>
            <a:r>
              <a:rPr lang="en-US" sz="2400" dirty="0" smtClean="0"/>
              <a:t>like a </a:t>
            </a:r>
            <a:r>
              <a:rPr lang="en-US" sz="2400" dirty="0"/>
              <a:t>trapezoid. Yet we still perceive it as </a:t>
            </a:r>
            <a:r>
              <a:rPr lang="en-US" sz="2400" dirty="0" smtClean="0"/>
              <a:t>a rectangle</a:t>
            </a:r>
            <a:r>
              <a:rPr lang="en-US" sz="2400" dirty="0"/>
              <a:t>.</a:t>
            </a:r>
          </a:p>
        </p:txBody>
      </p:sp>
      <p:pic>
        <p:nvPicPr>
          <p:cNvPr id="2" name="Picture 1" descr="There are three doors. One is closed, one is slightly open, and one is open wi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17" y="2117035"/>
            <a:ext cx="3715657" cy="1959665"/>
          </a:xfrm>
          <a:prstGeom prst="rect">
            <a:avLst/>
          </a:prstGeom>
        </p:spPr>
      </p:pic>
      <p:sp>
        <p:nvSpPr>
          <p:cNvPr id="79874" name="Content Placeholder 2" descr="The image shows three doors. One is closed, one is slightly open, and one is open very wide."/>
          <p:cNvSpPr>
            <a:spLocks noGrp="1"/>
          </p:cNvSpPr>
          <p:nvPr>
            <p:ph type="body" sz="half" idx="1"/>
          </p:nvPr>
        </p:nvSpPr>
        <p:spPr>
          <a:xfrm>
            <a:off x="378373" y="1600200"/>
            <a:ext cx="4817741" cy="4525963"/>
          </a:xfrm>
        </p:spPr>
        <p:txBody>
          <a:bodyPr>
            <a:normAutofit/>
          </a:bodyPr>
          <a:lstStyle/>
          <a:p>
            <a:pPr marL="0" indent="0">
              <a:lnSpc>
                <a:spcPct val="90000"/>
              </a:lnSpc>
              <a:buNone/>
            </a:pPr>
            <a:r>
              <a:rPr lang="en-US" b="1" dirty="0"/>
              <a:t>Shape and Size constancies</a:t>
            </a:r>
          </a:p>
          <a:p>
            <a:pPr lvl="1"/>
            <a:r>
              <a:rPr lang="en-US" dirty="0" smtClean="0"/>
              <a:t>Shape constancy: perceiving the form of familiar objects  as constant  even when our retinas receive changing images of them. </a:t>
            </a:r>
          </a:p>
          <a:p>
            <a:pPr lvl="1"/>
            <a:r>
              <a:rPr lang="en-US" dirty="0"/>
              <a:t>Size constancy: Perception of objects as having constant size even when distance from them varies</a:t>
            </a:r>
          </a:p>
          <a:p>
            <a:pPr lvl="1"/>
            <a:endParaRPr lang="en-US" dirty="0"/>
          </a:p>
        </p:txBody>
      </p:sp>
      <p:sp>
        <p:nvSpPr>
          <p:cNvPr id="79873" name="Title 1"/>
          <p:cNvSpPr>
            <a:spLocks noGrp="1"/>
          </p:cNvSpPr>
          <p:nvPr>
            <p:ph type="title"/>
          </p:nvPr>
        </p:nvSpPr>
        <p:spPr/>
        <p:txBody>
          <a:bodyPr/>
          <a:lstStyle/>
          <a:p>
            <a:r>
              <a:rPr lang="en-US" dirty="0">
                <a:latin typeface="Arial" charset="0"/>
                <a:ea typeface="ＭＳ Ｐゴシック" charset="0"/>
                <a:cs typeface="ＭＳ Ｐゴシック" charset="0"/>
              </a:rPr>
              <a:t>Perceptual Organization: </a:t>
            </a:r>
            <a:br>
              <a:rPr lang="en-US" dirty="0">
                <a:latin typeface="Arial" charset="0"/>
                <a:ea typeface="ＭＳ Ｐゴシック" charset="0"/>
                <a:cs typeface="ＭＳ Ｐゴシック" charset="0"/>
              </a:rPr>
            </a:br>
            <a:r>
              <a:rPr lang="en-US" dirty="0"/>
              <a:t>Perceptual Constancy</a:t>
            </a:r>
          </a:p>
        </p:txBody>
      </p:sp>
    </p:spTree>
    <p:extLst>
      <p:ext uri="{BB962C8B-B14F-4D97-AF65-F5344CB8AC3E}">
        <p14:creationId xmlns:p14="http://schemas.microsoft.com/office/powerpoint/2010/main" val="19873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199" y="1600200"/>
            <a:ext cx="8440057" cy="4895850"/>
          </a:xfrm>
        </p:spPr>
        <p:txBody>
          <a:bodyPr>
            <a:noAutofit/>
          </a:bodyPr>
          <a:lstStyle/>
          <a:p>
            <a:pPr marL="0" indent="0">
              <a:buNone/>
            </a:pPr>
            <a:r>
              <a:rPr lang="en-US" b="1" dirty="0" smtClean="0"/>
              <a:t>6-15: </a:t>
            </a:r>
            <a:r>
              <a:rPr lang="en-US" b="1" dirty="0"/>
              <a:t>WHAT </a:t>
            </a:r>
            <a:r>
              <a:rPr lang="en-US" b="1" dirty="0" smtClean="0"/>
              <a:t>DOES RESEARCH ON RESTORED VISION, SENSORY RESTRICTION, AND PERCEPTUAL ADAPTATION REVEAL ABOUT THE EFFECTS OF EXPERIENCE ON PERCEPTION?</a:t>
            </a:r>
            <a:endParaRPr lang="en-US" b="1" i="1" dirty="0"/>
          </a:p>
          <a:p>
            <a:pPr marL="0" indent="0">
              <a:lnSpc>
                <a:spcPct val="80000"/>
              </a:lnSpc>
              <a:buNone/>
            </a:pPr>
            <a:r>
              <a:rPr lang="en-US" b="1" dirty="0"/>
              <a:t>Restored vision and sensory restriction</a:t>
            </a:r>
          </a:p>
          <a:p>
            <a:pPr lvl="1"/>
            <a:r>
              <a:rPr lang="en-US" dirty="0" smtClean="0"/>
              <a:t>Effect </a:t>
            </a:r>
            <a:r>
              <a:rPr lang="en-US" dirty="0"/>
              <a:t>of sensory restriction on infant cats, monkeys, and humans suggests there is a critical period for normal sensory and perceptual </a:t>
            </a:r>
            <a:r>
              <a:rPr lang="en-US" dirty="0" smtClean="0"/>
              <a:t>development</a:t>
            </a:r>
          </a:p>
          <a:p>
            <a:pPr lvl="1"/>
            <a:r>
              <a:rPr lang="en-US" dirty="0" smtClean="0"/>
              <a:t>Without stimulation, normal connections do not develop</a:t>
            </a:r>
            <a:endParaRPr lang="en-US" dirty="0"/>
          </a:p>
          <a:p>
            <a:pPr marL="0" indent="0">
              <a:lnSpc>
                <a:spcPct val="80000"/>
              </a:lnSpc>
              <a:buNone/>
            </a:pPr>
            <a:r>
              <a:rPr lang="en-US" b="1" dirty="0"/>
              <a:t>Perceptual adaptation </a:t>
            </a:r>
          </a:p>
          <a:p>
            <a:pPr lvl="1"/>
            <a:r>
              <a:rPr lang="en-US" dirty="0"/>
              <a:t>A</a:t>
            </a:r>
            <a:r>
              <a:rPr lang="en-US" dirty="0" smtClean="0"/>
              <a:t>bility </a:t>
            </a:r>
            <a:r>
              <a:rPr lang="en-US" dirty="0"/>
              <a:t>to adjust to an artificially displaced or even inverted visual </a:t>
            </a:r>
            <a:r>
              <a:rPr lang="en-US" dirty="0" smtClean="0"/>
              <a:t>field</a:t>
            </a:r>
            <a:endParaRPr lang="en-US" dirty="0"/>
          </a:p>
        </p:txBody>
      </p:sp>
      <p:sp>
        <p:nvSpPr>
          <p:cNvPr id="2" name="Title 1"/>
          <p:cNvSpPr>
            <a:spLocks noGrp="1"/>
          </p:cNvSpPr>
          <p:nvPr>
            <p:ph type="title"/>
          </p:nvPr>
        </p:nvSpPr>
        <p:spPr/>
        <p:txBody>
          <a:bodyPr>
            <a:noAutofit/>
          </a:bodyPr>
          <a:lstStyle/>
          <a:p>
            <a:r>
              <a:rPr lang="en-US" dirty="0">
                <a:latin typeface="Arial" charset="0"/>
                <a:ea typeface="ＭＳ Ｐゴシック" charset="0"/>
                <a:cs typeface="ＭＳ Ｐゴシック" charset="0"/>
              </a:rPr>
              <a:t>Perceptual Organization: </a:t>
            </a:r>
            <a:r>
              <a:rPr lang="en-US" dirty="0" smtClean="0"/>
              <a:t>Perceptual Interpretation</a:t>
            </a:r>
            <a:br>
              <a:rPr lang="en-US" dirty="0" smtClean="0"/>
            </a:br>
            <a:r>
              <a:rPr lang="en-US" dirty="0" smtClean="0"/>
              <a:t>Experience and Visual Perception</a:t>
            </a:r>
            <a:endParaRPr lang="en-US" dirty="0"/>
          </a:p>
        </p:txBody>
      </p:sp>
    </p:spTree>
    <p:extLst>
      <p:ext uri="{BB962C8B-B14F-4D97-AF65-F5344CB8AC3E}">
        <p14:creationId xmlns:p14="http://schemas.microsoft.com/office/powerpoint/2010/main" val="356206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1300" y="3120571"/>
            <a:ext cx="4191000" cy="3361871"/>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r>
              <a:rPr lang="en-US" sz="2400" dirty="0" smtClean="0">
                <a:solidFill>
                  <a:schemeClr val="bg1"/>
                </a:solidFill>
                <a:latin typeface="Arial" pitchFamily="34" charset="0"/>
                <a:cs typeface="Arial" pitchFamily="34" charset="0"/>
              </a:rPr>
              <a:t>THE SOUNDS OF MUSIC: </a:t>
            </a:r>
            <a:br>
              <a:rPr lang="en-US" sz="2400" dirty="0" smtClean="0">
                <a:solidFill>
                  <a:schemeClr val="bg1"/>
                </a:solidFill>
                <a:latin typeface="Arial" pitchFamily="34" charset="0"/>
                <a:cs typeface="Arial" pitchFamily="34" charset="0"/>
              </a:rPr>
            </a:br>
            <a:r>
              <a:rPr lang="en-US" sz="2400" dirty="0" smtClean="0">
                <a:solidFill>
                  <a:schemeClr val="bg1"/>
                </a:solidFill>
                <a:latin typeface="Arial" pitchFamily="34" charset="0"/>
                <a:cs typeface="Arial" pitchFamily="34" charset="0"/>
              </a:rPr>
              <a:t>A </a:t>
            </a:r>
            <a:r>
              <a:rPr lang="en-US" sz="2400" dirty="0">
                <a:solidFill>
                  <a:schemeClr val="bg1"/>
                </a:solidFill>
                <a:latin typeface="Arial" pitchFamily="34" charset="0"/>
                <a:cs typeface="Arial" pitchFamily="34" charset="0"/>
              </a:rPr>
              <a:t>violin</a:t>
            </a:r>
            <a:r>
              <a:rPr lang="fr-FR" sz="2400" dirty="0">
                <a:solidFill>
                  <a:schemeClr val="bg1"/>
                </a:solidFill>
                <a:latin typeface="Arial" pitchFamily="34" charset="0"/>
                <a:cs typeface="Arial" pitchFamily="34" charset="0"/>
              </a:rPr>
              <a:t>'</a:t>
            </a:r>
            <a:r>
              <a:rPr lang="en-US" sz="2400" dirty="0">
                <a:solidFill>
                  <a:schemeClr val="bg1"/>
                </a:solidFill>
                <a:latin typeface="Arial" pitchFamily="34" charset="0"/>
                <a:cs typeface="Arial" pitchFamily="34" charset="0"/>
              </a:rPr>
              <a:t>s short, fast waves create a high pitch. The longer, </a:t>
            </a:r>
            <a:r>
              <a:rPr lang="en-US" sz="2400" dirty="0" smtClean="0">
                <a:solidFill>
                  <a:schemeClr val="bg1"/>
                </a:solidFill>
                <a:latin typeface="Arial" pitchFamily="34" charset="0"/>
                <a:cs typeface="Arial" pitchFamily="34" charset="0"/>
              </a:rPr>
              <a:t>slower waves </a:t>
            </a:r>
            <a:r>
              <a:rPr lang="en-US" sz="2400" dirty="0">
                <a:solidFill>
                  <a:schemeClr val="bg1"/>
                </a:solidFill>
                <a:latin typeface="Arial" pitchFamily="34" charset="0"/>
                <a:cs typeface="Arial" pitchFamily="34" charset="0"/>
              </a:rPr>
              <a:t>of a cello or bass create a lower pitch</a:t>
            </a:r>
            <a:r>
              <a:rPr lang="en-US" sz="2400" dirty="0" smtClean="0">
                <a:solidFill>
                  <a:schemeClr val="bg1"/>
                </a:solidFill>
                <a:latin typeface="Arial" pitchFamily="34" charset="0"/>
                <a:cs typeface="Arial" pitchFamily="34" charset="0"/>
              </a:rPr>
              <a:t>. </a:t>
            </a:r>
            <a:r>
              <a:rPr lang="en-US" sz="2400" dirty="0">
                <a:solidFill>
                  <a:schemeClr val="bg1"/>
                </a:solidFill>
                <a:latin typeface="Arial" pitchFamily="34" charset="0"/>
                <a:cs typeface="Arial" pitchFamily="34" charset="0"/>
              </a:rPr>
              <a:t>Differences in </a:t>
            </a:r>
            <a:r>
              <a:rPr lang="en-US" sz="2400" dirty="0" smtClean="0">
                <a:solidFill>
                  <a:schemeClr val="bg1"/>
                </a:solidFill>
                <a:latin typeface="Arial" pitchFamily="34" charset="0"/>
                <a:cs typeface="Arial" pitchFamily="34" charset="0"/>
              </a:rPr>
              <a:t>the waves</a:t>
            </a:r>
            <a:r>
              <a:rPr lang="en-US" sz="2400" dirty="0">
                <a:solidFill>
                  <a:schemeClr val="bg1"/>
                </a:solidFill>
                <a:latin typeface="Arial" pitchFamily="34" charset="0"/>
                <a:cs typeface="Arial" pitchFamily="34" charset="0"/>
              </a:rPr>
              <a:t>’ height, or amplitude, also </a:t>
            </a:r>
            <a:r>
              <a:rPr lang="en-US" sz="2400" dirty="0" smtClean="0">
                <a:solidFill>
                  <a:schemeClr val="bg1"/>
                </a:solidFill>
                <a:latin typeface="Arial" pitchFamily="34" charset="0"/>
                <a:cs typeface="Arial" pitchFamily="34" charset="0"/>
              </a:rPr>
              <a:t>create differing </a:t>
            </a:r>
            <a:r>
              <a:rPr lang="en-US" sz="2400" dirty="0">
                <a:solidFill>
                  <a:schemeClr val="bg1"/>
                </a:solidFill>
                <a:latin typeface="Arial" pitchFamily="34" charset="0"/>
                <a:cs typeface="Arial" pitchFamily="34" charset="0"/>
              </a:rPr>
              <a:t>degrees of loudness.</a:t>
            </a:r>
          </a:p>
        </p:txBody>
      </p:sp>
      <p:pic>
        <p:nvPicPr>
          <p:cNvPr id="2" name="Picture 1" descr="There are two musicians. One is playing a violin, and one is playing a cell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572" y="3120571"/>
            <a:ext cx="4137649" cy="3157945"/>
          </a:xfrm>
          <a:prstGeom prst="rect">
            <a:avLst/>
          </a:prstGeom>
        </p:spPr>
      </p:pic>
      <p:sp>
        <p:nvSpPr>
          <p:cNvPr id="88066" name="Rectangle 3"/>
          <p:cNvSpPr>
            <a:spLocks noGrp="1" noChangeArrowheads="1"/>
          </p:cNvSpPr>
          <p:nvPr>
            <p:ph idx="1"/>
          </p:nvPr>
        </p:nvSpPr>
        <p:spPr/>
        <p:txBody>
          <a:bodyPr/>
          <a:lstStyle/>
          <a:p>
            <a:r>
              <a:rPr lang="en-US" b="1" dirty="0"/>
              <a:t>Sound </a:t>
            </a:r>
            <a:r>
              <a:rPr lang="en-US" b="1" dirty="0" smtClean="0"/>
              <a:t>waves</a:t>
            </a:r>
            <a:r>
              <a:rPr lang="en-US" dirty="0"/>
              <a:t>: From </a:t>
            </a:r>
            <a:r>
              <a:rPr lang="en-US" dirty="0" smtClean="0"/>
              <a:t>the environment </a:t>
            </a:r>
            <a:r>
              <a:rPr lang="en-US" dirty="0"/>
              <a:t>i</a:t>
            </a:r>
            <a:r>
              <a:rPr lang="en-US" dirty="0" smtClean="0"/>
              <a:t>nto </a:t>
            </a:r>
            <a:r>
              <a:rPr lang="en-US" dirty="0"/>
              <a:t>the </a:t>
            </a:r>
            <a:r>
              <a:rPr lang="en-US" dirty="0" smtClean="0"/>
              <a:t>brain</a:t>
            </a:r>
          </a:p>
          <a:p>
            <a:pPr lvl="1"/>
            <a:r>
              <a:rPr lang="en-US" dirty="0">
                <a:latin typeface="Arial" charset="0"/>
                <a:ea typeface="ＭＳ Ｐゴシック" charset="0"/>
                <a:cs typeface="ＭＳ Ｐゴシック" charset="0"/>
              </a:rPr>
              <a:t>Sound waves </a:t>
            </a:r>
            <a:r>
              <a:rPr lang="en-US" dirty="0" smtClean="0">
                <a:latin typeface="Arial" charset="0"/>
                <a:ea typeface="ＭＳ Ｐゴシック" charset="0"/>
                <a:cs typeface="ＭＳ Ｐゴシック" charset="0"/>
              </a:rPr>
              <a:t>compress </a:t>
            </a:r>
            <a:r>
              <a:rPr lang="en-US" dirty="0">
                <a:latin typeface="Arial" charset="0"/>
                <a:ea typeface="ＭＳ Ｐゴシック" charset="0"/>
                <a:cs typeface="ＭＳ Ｐゴシック" charset="0"/>
              </a:rPr>
              <a:t>and </a:t>
            </a:r>
            <a:r>
              <a:rPr lang="en-US" dirty="0" smtClean="0">
                <a:latin typeface="Arial" charset="0"/>
                <a:ea typeface="ＭＳ Ｐゴシック" charset="0"/>
                <a:cs typeface="ＭＳ Ｐゴシック" charset="0"/>
              </a:rPr>
              <a:t>expand </a:t>
            </a:r>
            <a:r>
              <a:rPr lang="en-US" dirty="0">
                <a:latin typeface="Arial" charset="0"/>
                <a:ea typeface="ＭＳ Ｐゴシック" charset="0"/>
                <a:cs typeface="ＭＳ Ｐゴシック" charset="0"/>
              </a:rPr>
              <a:t>air </a:t>
            </a:r>
            <a:r>
              <a:rPr lang="en-US" dirty="0" smtClean="0">
                <a:latin typeface="Arial" charset="0"/>
                <a:ea typeface="ＭＳ Ｐゴシック" charset="0"/>
                <a:cs typeface="ＭＳ Ｐゴシック" charset="0"/>
              </a:rPr>
              <a:t>molecules</a:t>
            </a:r>
          </a:p>
          <a:p>
            <a:pPr lvl="1"/>
            <a:r>
              <a:rPr lang="en-US" dirty="0" smtClean="0">
                <a:latin typeface="Arial" charset="0"/>
                <a:ea typeface="ＭＳ Ｐゴシック" charset="0"/>
                <a:cs typeface="ＭＳ Ｐゴシック" charset="0"/>
              </a:rPr>
              <a:t>Ears detect these brief pressure changes</a:t>
            </a:r>
          </a:p>
          <a:p>
            <a:pPr marL="457200" lvl="1" indent="0">
              <a:buNone/>
            </a:pPr>
            <a:endParaRPr lang="en-US" dirty="0">
              <a:latin typeface="Arial" charset="0"/>
              <a:ea typeface="ＭＳ Ｐゴシック" charset="0"/>
              <a:cs typeface="ＭＳ Ｐゴシック" charset="0"/>
            </a:endParaRPr>
          </a:p>
          <a:p>
            <a:pPr lvl="1"/>
            <a:endParaRPr lang="en-US" sz="1600" dirty="0">
              <a:latin typeface="Arial" charset="0"/>
              <a:ea typeface="ＭＳ Ｐゴシック" charset="0"/>
              <a:cs typeface="ＭＳ Ｐゴシック" charset="0"/>
            </a:endParaRPr>
          </a:p>
        </p:txBody>
      </p:sp>
      <p:sp>
        <p:nvSpPr>
          <p:cNvPr id="88065" name="Rectangle 2"/>
          <p:cNvSpPr>
            <a:spLocks noGrp="1" noChangeArrowheads="1"/>
          </p:cNvSpPr>
          <p:nvPr>
            <p:ph type="title"/>
          </p:nvPr>
        </p:nvSpPr>
        <p:spPr/>
        <p:txBody>
          <a:bodyPr>
            <a:noAutofit/>
          </a:bodyPr>
          <a:lstStyle/>
          <a:p>
            <a:pPr eaLnBrk="1" hangingPunct="1"/>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Nonvisual Senses: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Hearing</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80198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p:cNvSpPr>
            <a:spLocks noGrp="1"/>
          </p:cNvSpPr>
          <p:nvPr>
            <p:ph type="body" sz="half" idx="1"/>
          </p:nvPr>
        </p:nvSpPr>
        <p:spPr/>
        <p:txBody>
          <a:bodyPr>
            <a:normAutofit lnSpcReduction="10000"/>
          </a:bodyPr>
          <a:lstStyle/>
          <a:p>
            <a:pPr marL="0" indent="0">
              <a:buNone/>
            </a:pPr>
            <a:r>
              <a:rPr lang="en-US" b="1" dirty="0" smtClean="0"/>
              <a:t>6-16: </a:t>
            </a:r>
            <a:r>
              <a:rPr lang="en-US" b="1" dirty="0"/>
              <a:t>WHAT ARE </a:t>
            </a:r>
            <a:r>
              <a:rPr lang="en-US" b="1" dirty="0" smtClean="0"/>
              <a:t>THE CHARACTERISTICS OF AIR PRESSURE WAVES THAT WE HEAR AS SOUND?</a:t>
            </a:r>
          </a:p>
          <a:p>
            <a:r>
              <a:rPr lang="en-US" b="1" dirty="0" smtClean="0"/>
              <a:t>Audition: </a:t>
            </a:r>
            <a:r>
              <a:rPr lang="en-US" dirty="0"/>
              <a:t>T</a:t>
            </a:r>
            <a:r>
              <a:rPr lang="en-US" dirty="0" smtClean="0"/>
              <a:t>he sense or act of hearing</a:t>
            </a:r>
          </a:p>
          <a:p>
            <a:r>
              <a:rPr lang="en-US" b="1" dirty="0" smtClean="0"/>
              <a:t>Amplitude</a:t>
            </a:r>
            <a:r>
              <a:rPr lang="en-US" dirty="0" smtClean="0"/>
              <a:t> (height) determines intensity (loudness) in sound waves</a:t>
            </a:r>
          </a:p>
          <a:p>
            <a:r>
              <a:rPr lang="en-US" b="1" dirty="0" smtClean="0"/>
              <a:t>Length</a:t>
            </a:r>
            <a:r>
              <a:rPr lang="en-US" dirty="0" smtClean="0"/>
              <a:t> (frequency) determines the pitch</a:t>
            </a:r>
          </a:p>
          <a:p>
            <a:pPr lvl="1"/>
            <a:r>
              <a:rPr lang="en-US" b="1" dirty="0" smtClean="0"/>
              <a:t>Frequency: </a:t>
            </a:r>
            <a:r>
              <a:rPr lang="en-US" dirty="0" smtClean="0"/>
              <a:t>The number of complete wavelengths that pass a point in a given time (for example, per second)</a:t>
            </a:r>
          </a:p>
          <a:p>
            <a:pPr lvl="1"/>
            <a:r>
              <a:rPr lang="en-US" b="1" dirty="0" smtClean="0"/>
              <a:t>Pitch: </a:t>
            </a:r>
            <a:r>
              <a:rPr lang="en-US" dirty="0" smtClean="0"/>
              <a:t>A tone’s experienced highness or lowness; depends on frequency</a:t>
            </a:r>
          </a:p>
          <a:p>
            <a:r>
              <a:rPr lang="en-US" b="1" dirty="0" smtClean="0"/>
              <a:t>Sound</a:t>
            </a:r>
            <a:r>
              <a:rPr lang="en-US" dirty="0" smtClean="0"/>
              <a:t> is measured in decibels (dB)</a:t>
            </a:r>
            <a:endParaRPr lang="en-US" dirty="0"/>
          </a:p>
        </p:txBody>
      </p:sp>
      <p:sp>
        <p:nvSpPr>
          <p:cNvPr id="90113" name="Title 1"/>
          <p:cNvSpPr>
            <a:spLocks noGrp="1"/>
          </p:cNvSpPr>
          <p:nvPr>
            <p:ph type="title"/>
          </p:nvPr>
        </p:nvSpPr>
        <p:spPr/>
        <p:txBody>
          <a:bodyPr>
            <a:noAutofit/>
          </a:bodyPr>
          <a:lstStyle/>
          <a:p>
            <a:r>
              <a:rPr lang="en-US" dirty="0">
                <a:latin typeface="Arial" charset="0"/>
                <a:ea typeface="ＭＳ Ｐゴシック" charset="0"/>
                <a:cs typeface="ＭＳ Ｐゴシック" charset="0"/>
              </a:rPr>
              <a:t>The Nonvisual Senses: </a:t>
            </a:r>
            <a:r>
              <a:rPr lang="en-US" dirty="0" smtClean="0">
                <a:latin typeface="Arial" charset="0"/>
                <a:ea typeface="ＭＳ Ｐゴシック" charset="0"/>
                <a:cs typeface="ＭＳ Ｐゴシック" charset="0"/>
              </a:rPr>
              <a:t>Hearing</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Stimulus Input: Sound Waves</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endParaRPr lang="en-US" dirty="0"/>
          </a:p>
        </p:txBody>
      </p:sp>
    </p:spTree>
    <p:extLst>
      <p:ext uri="{BB962C8B-B14F-4D97-AF65-F5344CB8AC3E}">
        <p14:creationId xmlns:p14="http://schemas.microsoft.com/office/powerpoint/2010/main" val="3316641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figure has a blue wavy line demonstrating short wavelength equals high frequency, as in high-pitched sounds. There is a wavy red line that demonstrates that a long wavelength equals low frequency, as in low-pitched sounds.&#10;&#10;There is also a wavy orange line with deeper waves that shows great amplitude, or loud sounds. A wavy green line with a shorter wave shows that soft sounds have small amplitu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078" y="1753428"/>
            <a:ext cx="8311896"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3" name="Title 1"/>
          <p:cNvSpPr>
            <a:spLocks noGrp="1"/>
          </p:cNvSpPr>
          <p:nvPr>
            <p:ph type="title"/>
          </p:nvPr>
        </p:nvSpPr>
        <p:spPr/>
        <p:txBody>
          <a:bodyPr>
            <a:noAutofit/>
          </a:bodyPr>
          <a:lstStyle/>
          <a:p>
            <a:r>
              <a:rPr lang="en-US" dirty="0">
                <a:latin typeface="Arial" charset="0"/>
                <a:ea typeface="ＭＳ Ｐゴシック" charset="0"/>
                <a:cs typeface="ＭＳ Ｐゴシック" charset="0"/>
              </a:rPr>
              <a:t>The Nonvisual Senses: </a:t>
            </a:r>
            <a:r>
              <a:rPr lang="en-US" dirty="0" smtClean="0">
                <a:latin typeface="Arial" charset="0"/>
                <a:ea typeface="ＭＳ Ｐゴシック" charset="0"/>
                <a:cs typeface="ＭＳ Ｐゴシック" charset="0"/>
              </a:rPr>
              <a:t>Hearing</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Stimulus Input: Sound Waves</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endParaRPr lang="en-US" dirty="0"/>
          </a:p>
        </p:txBody>
      </p:sp>
    </p:spTree>
    <p:extLst>
      <p:ext uri="{BB962C8B-B14F-4D97-AF65-F5344CB8AC3E}">
        <p14:creationId xmlns:p14="http://schemas.microsoft.com/office/powerpoint/2010/main" val="3542801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lvl="0" indent="0">
              <a:lnSpc>
                <a:spcPct val="80000"/>
              </a:lnSpc>
              <a:buNone/>
            </a:pPr>
            <a:r>
              <a:rPr lang="en-US" dirty="0"/>
              <a:t>Sound waves are bands of compressed and expanded air. </a:t>
            </a:r>
          </a:p>
          <a:p>
            <a:pPr lvl="1"/>
            <a:r>
              <a:rPr lang="en-US" dirty="0"/>
              <a:t>Human ears detect these changes in air pressure and transform them into neural impulses, which the brain decodes as sound.</a:t>
            </a:r>
          </a:p>
          <a:p>
            <a:pPr lvl="1"/>
            <a:r>
              <a:rPr lang="en-US" dirty="0"/>
              <a:t>Sound waves vary in amplitude, which is perceived as differing loudness, and in frequency, which is experienced as differing pitch.</a:t>
            </a:r>
          </a:p>
          <a:p>
            <a:endParaRPr lang="en-US" dirty="0"/>
          </a:p>
        </p:txBody>
      </p:sp>
      <p:sp>
        <p:nvSpPr>
          <p:cNvPr id="2" name="Title 1"/>
          <p:cNvSpPr>
            <a:spLocks noGrp="1"/>
          </p:cNvSpPr>
          <p:nvPr>
            <p:ph type="title"/>
          </p:nvPr>
        </p:nvSpPr>
        <p:spPr/>
        <p:txBody>
          <a:bodyPr/>
          <a:lstStyle/>
          <a:p>
            <a:r>
              <a:rPr lang="en-US" dirty="0">
                <a:latin typeface="Arial" charset="0"/>
                <a:ea typeface="ＭＳ Ｐゴシック" charset="0"/>
                <a:cs typeface="ＭＳ Ｐゴシック" charset="0"/>
              </a:rPr>
              <a:t>The Nonvisual Senses: Hearing</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The Stimulus Input: Sound Waves</a:t>
            </a:r>
            <a:endParaRPr lang="en-US" dirty="0"/>
          </a:p>
        </p:txBody>
      </p:sp>
    </p:spTree>
    <p:extLst>
      <p:ext uri="{BB962C8B-B14F-4D97-AF65-F5344CB8AC3E}">
        <p14:creationId xmlns:p14="http://schemas.microsoft.com/office/powerpoint/2010/main" val="3015570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8229600" cy="5000625"/>
          </a:xfrm>
        </p:spPr>
        <p:txBody>
          <a:bodyPr>
            <a:noAutofit/>
          </a:bodyPr>
          <a:lstStyle/>
          <a:p>
            <a:pPr marL="0" indent="0">
              <a:buNone/>
            </a:pPr>
            <a:r>
              <a:rPr lang="en-US" b="1" dirty="0" smtClean="0"/>
              <a:t>6-2: </a:t>
            </a:r>
            <a:r>
              <a:rPr lang="en-US" b="1" dirty="0"/>
              <a:t>WHAT </a:t>
            </a:r>
            <a:r>
              <a:rPr lang="en-US" b="1" dirty="0" smtClean="0"/>
              <a:t>THREE STEPS ARE BASIC TO ALL OUR SENSORY SYSTEMS?</a:t>
            </a:r>
            <a:endParaRPr lang="en-US" b="1" i="1" dirty="0"/>
          </a:p>
          <a:p>
            <a:pPr marL="0" indent="0">
              <a:buNone/>
            </a:pPr>
            <a:r>
              <a:rPr lang="en-US" dirty="0" smtClean="0"/>
              <a:t>All </a:t>
            </a:r>
            <a:r>
              <a:rPr lang="en-US" dirty="0"/>
              <a:t>our </a:t>
            </a:r>
            <a:r>
              <a:rPr lang="en-US" dirty="0" smtClean="0"/>
              <a:t>senses:</a:t>
            </a:r>
            <a:endParaRPr lang="en-US" dirty="0"/>
          </a:p>
          <a:p>
            <a:pPr lvl="1"/>
            <a:r>
              <a:rPr lang="en-US" i="1" dirty="0"/>
              <a:t>R</a:t>
            </a:r>
            <a:r>
              <a:rPr lang="en-US" i="1" dirty="0" smtClean="0"/>
              <a:t>eceive</a:t>
            </a:r>
            <a:r>
              <a:rPr lang="en-US" dirty="0" smtClean="0"/>
              <a:t> </a:t>
            </a:r>
            <a:r>
              <a:rPr lang="en-US" dirty="0"/>
              <a:t>sensory stimulation, often using specialized receptor </a:t>
            </a:r>
            <a:r>
              <a:rPr lang="en-US" dirty="0" smtClean="0"/>
              <a:t>cells</a:t>
            </a:r>
            <a:endParaRPr lang="en-US" dirty="0"/>
          </a:p>
          <a:p>
            <a:pPr lvl="1"/>
            <a:r>
              <a:rPr lang="en-US" i="1" dirty="0"/>
              <a:t>T</a:t>
            </a:r>
            <a:r>
              <a:rPr lang="en-US" i="1" dirty="0" smtClean="0"/>
              <a:t>ransform</a:t>
            </a:r>
            <a:r>
              <a:rPr lang="en-US" dirty="0" smtClean="0"/>
              <a:t> </a:t>
            </a:r>
            <a:r>
              <a:rPr lang="en-US" dirty="0"/>
              <a:t>that stimulation into neural </a:t>
            </a:r>
            <a:r>
              <a:rPr lang="en-US" dirty="0" smtClean="0"/>
              <a:t>impulses</a:t>
            </a:r>
            <a:endParaRPr lang="en-US" dirty="0"/>
          </a:p>
          <a:p>
            <a:pPr lvl="1"/>
            <a:r>
              <a:rPr lang="en-US" i="1" dirty="0" smtClean="0"/>
              <a:t>Deliver</a:t>
            </a:r>
            <a:r>
              <a:rPr lang="en-US" dirty="0" smtClean="0"/>
              <a:t> </a:t>
            </a:r>
            <a:r>
              <a:rPr lang="en-US" dirty="0"/>
              <a:t>the neural information to our </a:t>
            </a:r>
            <a:r>
              <a:rPr lang="en-US" dirty="0" smtClean="0"/>
              <a:t>brain</a:t>
            </a:r>
          </a:p>
          <a:p>
            <a:pPr marL="0" indent="0">
              <a:buNone/>
            </a:pPr>
            <a:r>
              <a:rPr lang="en-US" b="1" dirty="0"/>
              <a:t>Transduction</a:t>
            </a:r>
          </a:p>
          <a:p>
            <a:pPr lvl="1"/>
            <a:r>
              <a:rPr lang="en-US" dirty="0" smtClean="0"/>
              <a:t>Conversion of one form of energy into another. In sensation, it is the transforming of stimulus energies, such as sights, sounds, and smells, into neural impulses our brain can interpret.</a:t>
            </a:r>
            <a:endParaRPr lang="en-US" dirty="0"/>
          </a:p>
        </p:txBody>
      </p:sp>
      <p:sp>
        <p:nvSpPr>
          <p:cNvPr id="2" name="Title 1"/>
          <p:cNvSpPr>
            <a:spLocks noGrp="1"/>
          </p:cNvSpPr>
          <p:nvPr>
            <p:ph type="title"/>
          </p:nvPr>
        </p:nvSpPr>
        <p:spPr/>
        <p:txBody>
          <a:bodyPr/>
          <a:lstStyle/>
          <a:p>
            <a:r>
              <a:rPr lang="en-US" dirty="0" smtClean="0"/>
              <a:t>Basic Concepts of Sensation and Perception</a:t>
            </a:r>
            <a:br>
              <a:rPr lang="en-US" dirty="0" smtClean="0"/>
            </a:br>
            <a:r>
              <a:rPr lang="en-US" dirty="0" smtClean="0"/>
              <a:t>Transduction</a:t>
            </a:r>
            <a:endParaRPr lang="en-US" dirty="0"/>
          </a:p>
        </p:txBody>
      </p:sp>
    </p:spTree>
    <p:extLst>
      <p:ext uri="{BB962C8B-B14F-4D97-AF65-F5344CB8AC3E}">
        <p14:creationId xmlns:p14="http://schemas.microsoft.com/office/powerpoint/2010/main" val="210831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buNone/>
            </a:pPr>
            <a:r>
              <a:rPr lang="en-US" b="1" dirty="0" smtClean="0"/>
              <a:t>6-17: HOW DOES THE EAR TRANSFORM SOUND ENERGY INTO NEURAL MESSAGES?</a:t>
            </a:r>
            <a:endParaRPr lang="en-US" b="1" dirty="0"/>
          </a:p>
          <a:p>
            <a:pPr lvl="1"/>
            <a:r>
              <a:rPr lang="en-US" dirty="0" smtClean="0"/>
              <a:t>Vibrating air (sound waves) enter the outer ear; pass through the auditory canal to the eardrum</a:t>
            </a:r>
          </a:p>
          <a:p>
            <a:pPr lvl="1"/>
            <a:r>
              <a:rPr lang="en-US" b="1" dirty="0" smtClean="0"/>
              <a:t>Middle ear</a:t>
            </a:r>
            <a:r>
              <a:rPr lang="en-US" dirty="0" smtClean="0"/>
              <a:t>: Chamber between the eardrum and cochlea; contains three tiny bones that amplify the vibrations of the eardrum</a:t>
            </a:r>
          </a:p>
          <a:p>
            <a:pPr lvl="1"/>
            <a:r>
              <a:rPr lang="en-US" b="1" dirty="0" smtClean="0"/>
              <a:t>Cochlea</a:t>
            </a:r>
            <a:r>
              <a:rPr lang="en-US" dirty="0" smtClean="0"/>
              <a:t>: A coiled, bony, fluid-filled tube in the inner ear; contains nerve receptors</a:t>
            </a:r>
          </a:p>
          <a:p>
            <a:pPr lvl="1"/>
            <a:r>
              <a:rPr lang="en-US" b="1" dirty="0" smtClean="0"/>
              <a:t>Inner ear</a:t>
            </a:r>
            <a:r>
              <a:rPr lang="en-US" dirty="0" smtClean="0"/>
              <a:t>: Innermost part of the ear; contains cochlea, semicircular canals, and vestibular sacs</a:t>
            </a:r>
          </a:p>
          <a:p>
            <a:pPr lvl="1"/>
            <a:endParaRPr lang="en-US" dirty="0"/>
          </a:p>
          <a:p>
            <a:endParaRPr lang="en-US" dirty="0"/>
          </a:p>
        </p:txBody>
      </p:sp>
      <p:sp>
        <p:nvSpPr>
          <p:cNvPr id="2" name="Title 1"/>
          <p:cNvSpPr>
            <a:spLocks noGrp="1"/>
          </p:cNvSpPr>
          <p:nvPr>
            <p:ph type="title"/>
          </p:nvPr>
        </p:nvSpPr>
        <p:spPr/>
        <p:txBody>
          <a:bodyPr/>
          <a:lstStyle/>
          <a:p>
            <a:r>
              <a:rPr lang="en-US" dirty="0">
                <a:latin typeface="Arial" charset="0"/>
                <a:ea typeface="ＭＳ Ｐゴシック" charset="0"/>
                <a:cs typeface="ＭＳ Ｐゴシック" charset="0"/>
              </a:rPr>
              <a:t>The Nonvisual Senses: Hearing</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The </a:t>
            </a:r>
            <a:r>
              <a:rPr lang="en-US" dirty="0" smtClean="0">
                <a:latin typeface="Arial" charset="0"/>
                <a:ea typeface="ＭＳ Ｐゴシック" charset="0"/>
                <a:cs typeface="ＭＳ Ｐゴシック" charset="0"/>
              </a:rPr>
              <a:t>Ear</a:t>
            </a:r>
            <a:endParaRPr lang="en-US" dirty="0"/>
          </a:p>
        </p:txBody>
      </p:sp>
    </p:spTree>
    <p:extLst>
      <p:ext uri="{BB962C8B-B14F-4D97-AF65-F5344CB8AC3E}">
        <p14:creationId xmlns:p14="http://schemas.microsoft.com/office/powerpoint/2010/main" val="414750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Connector arrows lead from text box to text box."/>
          <p:cNvGrpSpPr/>
          <p:nvPr/>
        </p:nvGrpSpPr>
        <p:grpSpPr>
          <a:xfrm>
            <a:off x="2171793" y="2341226"/>
            <a:ext cx="3886013" cy="2713710"/>
            <a:chOff x="2171793" y="2341226"/>
            <a:chExt cx="3886013" cy="2713710"/>
          </a:xfrm>
        </p:grpSpPr>
        <p:sp>
          <p:nvSpPr>
            <p:cNvPr id="4" name="Freeform 3"/>
            <p:cNvSpPr/>
            <p:nvPr/>
          </p:nvSpPr>
          <p:spPr>
            <a:xfrm>
              <a:off x="3749673" y="2341226"/>
              <a:ext cx="696052" cy="91440"/>
            </a:xfrm>
            <a:custGeom>
              <a:avLst/>
              <a:gdLst>
                <a:gd name="connsiteX0" fmla="*/ 0 w 696052"/>
                <a:gd name="connsiteY0" fmla="*/ 45720 h 91440"/>
                <a:gd name="connsiteX1" fmla="*/ 696052 w 696052"/>
                <a:gd name="connsiteY1" fmla="*/ 45720 h 91440"/>
              </a:gdLst>
              <a:ahLst/>
              <a:cxnLst>
                <a:cxn ang="0">
                  <a:pos x="connsiteX0" y="connsiteY0"/>
                </a:cxn>
                <a:cxn ang="0">
                  <a:pos x="connsiteX1" y="connsiteY1"/>
                </a:cxn>
              </a:cxnLst>
              <a:rect l="l" t="t" r="r" b="b"/>
              <a:pathLst>
                <a:path w="696052" h="91440">
                  <a:moveTo>
                    <a:pt x="0" y="45720"/>
                  </a:moveTo>
                  <a:lnTo>
                    <a:pt x="696052" y="45720"/>
                  </a:lnTo>
                </a:path>
              </a:pathLst>
            </a:custGeom>
            <a:noFill/>
            <a:ln>
              <a:tailEnd type="arrow"/>
            </a:ln>
            <a:scene3d>
              <a:camera prst="orthographicFront"/>
              <a:lightRig rig="chilly" dir="t"/>
            </a:scene3d>
            <a:sp3d z="-40000" prstMaterial="matte"/>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342560" tIns="42084" rIns="342560" bIns="42083"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p:txBody>
        </p:sp>
        <p:sp>
          <p:nvSpPr>
            <p:cNvPr id="6" name="Freeform 5"/>
            <p:cNvSpPr/>
            <p:nvPr/>
          </p:nvSpPr>
          <p:spPr>
            <a:xfrm>
              <a:off x="2171793" y="3332955"/>
              <a:ext cx="3886013" cy="696052"/>
            </a:xfrm>
            <a:custGeom>
              <a:avLst/>
              <a:gdLst>
                <a:gd name="connsiteX0" fmla="*/ 3886013 w 3886013"/>
                <a:gd name="connsiteY0" fmla="*/ 0 h 696052"/>
                <a:gd name="connsiteX1" fmla="*/ 3886013 w 3886013"/>
                <a:gd name="connsiteY1" fmla="*/ 365126 h 696052"/>
                <a:gd name="connsiteX2" fmla="*/ 0 w 3886013"/>
                <a:gd name="connsiteY2" fmla="*/ 365126 h 696052"/>
                <a:gd name="connsiteX3" fmla="*/ 0 w 3886013"/>
                <a:gd name="connsiteY3" fmla="*/ 696052 h 696052"/>
              </a:gdLst>
              <a:ahLst/>
              <a:cxnLst>
                <a:cxn ang="0">
                  <a:pos x="connsiteX0" y="connsiteY0"/>
                </a:cxn>
                <a:cxn ang="0">
                  <a:pos x="connsiteX1" y="connsiteY1"/>
                </a:cxn>
                <a:cxn ang="0">
                  <a:pos x="connsiteX2" y="connsiteY2"/>
                </a:cxn>
                <a:cxn ang="0">
                  <a:pos x="connsiteX3" y="connsiteY3"/>
                </a:cxn>
              </a:cxnLst>
              <a:rect l="l" t="t" r="r" b="b"/>
              <a:pathLst>
                <a:path w="3886013" h="696052">
                  <a:moveTo>
                    <a:pt x="3886013" y="0"/>
                  </a:moveTo>
                  <a:lnTo>
                    <a:pt x="3886013" y="365126"/>
                  </a:lnTo>
                  <a:lnTo>
                    <a:pt x="0" y="365126"/>
                  </a:lnTo>
                  <a:lnTo>
                    <a:pt x="0" y="696052"/>
                  </a:lnTo>
                </a:path>
              </a:pathLst>
            </a:custGeom>
            <a:noFill/>
            <a:ln>
              <a:tailEnd type="arrow"/>
            </a:ln>
            <a:scene3d>
              <a:camera prst="orthographicFront"/>
              <a:lightRig rig="chilly" dir="t"/>
            </a:scene3d>
            <a:sp3d z="-40000" prstMaterial="matte"/>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856872" tIns="344389" rIns="1856873" bIns="34439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p:txBody>
        </p:sp>
        <p:sp>
          <p:nvSpPr>
            <p:cNvPr id="8" name="Freeform 7"/>
            <p:cNvSpPr/>
            <p:nvPr/>
          </p:nvSpPr>
          <p:spPr>
            <a:xfrm>
              <a:off x="3749673" y="4963496"/>
              <a:ext cx="696052" cy="91440"/>
            </a:xfrm>
            <a:custGeom>
              <a:avLst/>
              <a:gdLst>
                <a:gd name="connsiteX0" fmla="*/ 0 w 696052"/>
                <a:gd name="connsiteY0" fmla="*/ 45720 h 91440"/>
                <a:gd name="connsiteX1" fmla="*/ 696052 w 696052"/>
                <a:gd name="connsiteY1" fmla="*/ 45720 h 91440"/>
              </a:gdLst>
              <a:ahLst/>
              <a:cxnLst>
                <a:cxn ang="0">
                  <a:pos x="connsiteX0" y="connsiteY0"/>
                </a:cxn>
                <a:cxn ang="0">
                  <a:pos x="connsiteX1" y="connsiteY1"/>
                </a:cxn>
              </a:cxnLst>
              <a:rect l="l" t="t" r="r" b="b"/>
              <a:pathLst>
                <a:path w="696052" h="91440">
                  <a:moveTo>
                    <a:pt x="0" y="45720"/>
                  </a:moveTo>
                  <a:lnTo>
                    <a:pt x="696052" y="45720"/>
                  </a:lnTo>
                </a:path>
              </a:pathLst>
            </a:custGeom>
            <a:noFill/>
            <a:ln>
              <a:tailEnd type="arrow"/>
            </a:ln>
            <a:scene3d>
              <a:camera prst="orthographicFront"/>
              <a:lightRig rig="chilly" dir="t"/>
            </a:scene3d>
            <a:sp3d z="-40000" prstMaterial="matte"/>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spcFirstLastPara="0" vert="horz" wrap="square" lIns="342560" tIns="42083" rIns="342560" bIns="42084"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p:txBody>
        </p:sp>
      </p:grpSp>
      <p:sp>
        <p:nvSpPr>
          <p:cNvPr id="10" name="Freeform 9"/>
          <p:cNvSpPr/>
          <p:nvPr/>
        </p:nvSpPr>
        <p:spPr>
          <a:xfrm>
            <a:off x="4478126" y="4061407"/>
            <a:ext cx="3159360" cy="1895616"/>
          </a:xfrm>
          <a:custGeom>
            <a:avLst/>
            <a:gdLst>
              <a:gd name="connsiteX0" fmla="*/ 0 w 3159360"/>
              <a:gd name="connsiteY0" fmla="*/ 0 h 1895616"/>
              <a:gd name="connsiteX1" fmla="*/ 3159360 w 3159360"/>
              <a:gd name="connsiteY1" fmla="*/ 0 h 1895616"/>
              <a:gd name="connsiteX2" fmla="*/ 3159360 w 3159360"/>
              <a:gd name="connsiteY2" fmla="*/ 1895616 h 1895616"/>
              <a:gd name="connsiteX3" fmla="*/ 0 w 3159360"/>
              <a:gd name="connsiteY3" fmla="*/ 1895616 h 1895616"/>
              <a:gd name="connsiteX4" fmla="*/ 0 w 3159360"/>
              <a:gd name="connsiteY4" fmla="*/ 0 h 189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360" h="1895616">
                <a:moveTo>
                  <a:pt x="0" y="0"/>
                </a:moveTo>
                <a:lnTo>
                  <a:pt x="3159360" y="0"/>
                </a:lnTo>
                <a:lnTo>
                  <a:pt x="3159360" y="1895616"/>
                </a:lnTo>
                <a:lnTo>
                  <a:pt x="0" y="1895616"/>
                </a:lnTo>
                <a:lnTo>
                  <a:pt x="0"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0000"/>
                </a:solidFill>
                <a:latin typeface="Arial" pitchFamily="34" charset="0"/>
                <a:cs typeface="Arial" pitchFamily="34" charset="0"/>
              </a:rPr>
              <a:t>Axons from these nerve cells transmit a signal to the </a:t>
            </a:r>
            <a:r>
              <a:rPr lang="en-US" sz="2400" b="1" kern="1200" dirty="0" smtClean="0">
                <a:solidFill>
                  <a:srgbClr val="000000"/>
                </a:solidFill>
                <a:latin typeface="Arial" pitchFamily="34" charset="0"/>
                <a:cs typeface="Arial" pitchFamily="34" charset="0"/>
              </a:rPr>
              <a:t>auditory cortex</a:t>
            </a:r>
            <a:endParaRPr lang="en-US" sz="2400" kern="1200" dirty="0">
              <a:solidFill>
                <a:srgbClr val="000000"/>
              </a:solidFill>
              <a:latin typeface="Arial" pitchFamily="34" charset="0"/>
              <a:cs typeface="Arial" pitchFamily="34" charset="0"/>
            </a:endParaRPr>
          </a:p>
        </p:txBody>
      </p:sp>
      <p:sp>
        <p:nvSpPr>
          <p:cNvPr id="9" name="Freeform 8"/>
          <p:cNvSpPr/>
          <p:nvPr/>
        </p:nvSpPr>
        <p:spPr>
          <a:xfrm>
            <a:off x="377371" y="4061407"/>
            <a:ext cx="3512458" cy="1895616"/>
          </a:xfrm>
          <a:custGeom>
            <a:avLst/>
            <a:gdLst>
              <a:gd name="connsiteX0" fmla="*/ 0 w 3159360"/>
              <a:gd name="connsiteY0" fmla="*/ 0 h 1895616"/>
              <a:gd name="connsiteX1" fmla="*/ 3159360 w 3159360"/>
              <a:gd name="connsiteY1" fmla="*/ 0 h 1895616"/>
              <a:gd name="connsiteX2" fmla="*/ 3159360 w 3159360"/>
              <a:gd name="connsiteY2" fmla="*/ 1895616 h 1895616"/>
              <a:gd name="connsiteX3" fmla="*/ 0 w 3159360"/>
              <a:gd name="connsiteY3" fmla="*/ 1895616 h 1895616"/>
              <a:gd name="connsiteX4" fmla="*/ 0 w 3159360"/>
              <a:gd name="connsiteY4" fmla="*/ 0 h 189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360" h="1895616">
                <a:moveTo>
                  <a:pt x="0" y="0"/>
                </a:moveTo>
                <a:lnTo>
                  <a:pt x="3159360" y="0"/>
                </a:lnTo>
                <a:lnTo>
                  <a:pt x="3159360" y="1895616"/>
                </a:lnTo>
                <a:lnTo>
                  <a:pt x="0" y="1895616"/>
                </a:lnTo>
                <a:lnTo>
                  <a:pt x="0"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0000"/>
                </a:solidFill>
                <a:latin typeface="Arial" pitchFamily="34" charset="0"/>
                <a:cs typeface="Arial" pitchFamily="34" charset="0"/>
              </a:rPr>
              <a:t>Ripples in the fluid of the cochlea bend the </a:t>
            </a:r>
            <a:r>
              <a:rPr lang="en-US" sz="2400" b="1" kern="1200" dirty="0" smtClean="0">
                <a:solidFill>
                  <a:srgbClr val="000000"/>
                </a:solidFill>
                <a:latin typeface="Arial" pitchFamily="34" charset="0"/>
                <a:cs typeface="Arial" pitchFamily="34" charset="0"/>
              </a:rPr>
              <a:t>hair cells </a:t>
            </a:r>
            <a:r>
              <a:rPr lang="en-US" sz="2400" kern="1200" dirty="0" smtClean="0">
                <a:solidFill>
                  <a:srgbClr val="000000"/>
                </a:solidFill>
                <a:latin typeface="Arial" pitchFamily="34" charset="0"/>
                <a:cs typeface="Arial" pitchFamily="34" charset="0"/>
              </a:rPr>
              <a:t>lining the surface, which trigger impulses in nerve cells</a:t>
            </a:r>
            <a:endParaRPr lang="en-US" sz="2400" kern="1200" dirty="0">
              <a:solidFill>
                <a:srgbClr val="000000"/>
              </a:solidFill>
              <a:latin typeface="Arial" pitchFamily="34" charset="0"/>
              <a:cs typeface="Arial" pitchFamily="34" charset="0"/>
            </a:endParaRPr>
          </a:p>
        </p:txBody>
      </p:sp>
      <p:sp>
        <p:nvSpPr>
          <p:cNvPr id="7" name="Freeform 6"/>
          <p:cNvSpPr/>
          <p:nvPr/>
        </p:nvSpPr>
        <p:spPr>
          <a:xfrm>
            <a:off x="4478125" y="1439138"/>
            <a:ext cx="3954675" cy="1895616"/>
          </a:xfrm>
          <a:custGeom>
            <a:avLst/>
            <a:gdLst>
              <a:gd name="connsiteX0" fmla="*/ 0 w 3159360"/>
              <a:gd name="connsiteY0" fmla="*/ 0 h 1895616"/>
              <a:gd name="connsiteX1" fmla="*/ 3159360 w 3159360"/>
              <a:gd name="connsiteY1" fmla="*/ 0 h 1895616"/>
              <a:gd name="connsiteX2" fmla="*/ 3159360 w 3159360"/>
              <a:gd name="connsiteY2" fmla="*/ 1895616 h 1895616"/>
              <a:gd name="connsiteX3" fmla="*/ 0 w 3159360"/>
              <a:gd name="connsiteY3" fmla="*/ 1895616 h 1895616"/>
              <a:gd name="connsiteX4" fmla="*/ 0 w 3159360"/>
              <a:gd name="connsiteY4" fmla="*/ 0 h 189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360" h="1895616">
                <a:moveTo>
                  <a:pt x="0" y="0"/>
                </a:moveTo>
                <a:lnTo>
                  <a:pt x="3159360" y="0"/>
                </a:lnTo>
                <a:lnTo>
                  <a:pt x="3159360" y="1895616"/>
                </a:lnTo>
                <a:lnTo>
                  <a:pt x="0" y="1895616"/>
                </a:lnTo>
                <a:lnTo>
                  <a:pt x="0"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0000"/>
                </a:solidFill>
                <a:latin typeface="Arial" pitchFamily="34" charset="0"/>
                <a:cs typeface="Arial" pitchFamily="34" charset="0"/>
              </a:rPr>
              <a:t>Tiny bones in the middle ear pick up the vibrations and transmit them to the </a:t>
            </a:r>
            <a:r>
              <a:rPr lang="en-US" sz="2400" b="1" kern="1200" dirty="0" smtClean="0">
                <a:solidFill>
                  <a:srgbClr val="000000"/>
                </a:solidFill>
                <a:latin typeface="Arial" pitchFamily="34" charset="0"/>
                <a:cs typeface="Arial" pitchFamily="34" charset="0"/>
              </a:rPr>
              <a:t>cochlea</a:t>
            </a:r>
            <a:r>
              <a:rPr lang="en-US" sz="2400" kern="1200" dirty="0" smtClean="0">
                <a:solidFill>
                  <a:srgbClr val="000000"/>
                </a:solidFill>
                <a:latin typeface="Arial" pitchFamily="34" charset="0"/>
                <a:cs typeface="Arial" pitchFamily="34" charset="0"/>
              </a:rPr>
              <a:t>, a coiled, fluid-filled tube in the inner ear</a:t>
            </a:r>
            <a:endParaRPr lang="en-US" sz="2400" kern="1200" dirty="0">
              <a:solidFill>
                <a:srgbClr val="000000"/>
              </a:solidFill>
              <a:latin typeface="Arial" pitchFamily="34" charset="0"/>
              <a:cs typeface="Arial" pitchFamily="34" charset="0"/>
            </a:endParaRPr>
          </a:p>
        </p:txBody>
      </p:sp>
      <p:sp>
        <p:nvSpPr>
          <p:cNvPr id="5" name="Freeform 4"/>
          <p:cNvSpPr/>
          <p:nvPr/>
        </p:nvSpPr>
        <p:spPr>
          <a:xfrm>
            <a:off x="592113" y="1439138"/>
            <a:ext cx="3159360" cy="1895616"/>
          </a:xfrm>
          <a:custGeom>
            <a:avLst/>
            <a:gdLst>
              <a:gd name="connsiteX0" fmla="*/ 0 w 3159360"/>
              <a:gd name="connsiteY0" fmla="*/ 0 h 1895616"/>
              <a:gd name="connsiteX1" fmla="*/ 3159360 w 3159360"/>
              <a:gd name="connsiteY1" fmla="*/ 0 h 1895616"/>
              <a:gd name="connsiteX2" fmla="*/ 3159360 w 3159360"/>
              <a:gd name="connsiteY2" fmla="*/ 1895616 h 1895616"/>
              <a:gd name="connsiteX3" fmla="*/ 0 w 3159360"/>
              <a:gd name="connsiteY3" fmla="*/ 1895616 h 1895616"/>
              <a:gd name="connsiteX4" fmla="*/ 0 w 3159360"/>
              <a:gd name="connsiteY4" fmla="*/ 0 h 189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360" h="1895616">
                <a:moveTo>
                  <a:pt x="0" y="0"/>
                </a:moveTo>
                <a:lnTo>
                  <a:pt x="3159360" y="0"/>
                </a:lnTo>
                <a:lnTo>
                  <a:pt x="3159360" y="1895616"/>
                </a:lnTo>
                <a:lnTo>
                  <a:pt x="0" y="1895616"/>
                </a:lnTo>
                <a:lnTo>
                  <a:pt x="0"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0000"/>
                </a:solidFill>
                <a:latin typeface="Arial" pitchFamily="34" charset="0"/>
                <a:cs typeface="Arial" pitchFamily="34" charset="0"/>
              </a:rPr>
              <a:t>Sound waves strike the </a:t>
            </a:r>
            <a:r>
              <a:rPr lang="en-US" sz="2400" b="1" kern="1200" dirty="0" smtClean="0">
                <a:solidFill>
                  <a:srgbClr val="000000"/>
                </a:solidFill>
                <a:latin typeface="Arial" pitchFamily="34" charset="0"/>
                <a:cs typeface="Arial" pitchFamily="34" charset="0"/>
              </a:rPr>
              <a:t>ear drum</a:t>
            </a:r>
            <a:r>
              <a:rPr lang="en-US" sz="2400" kern="1200" dirty="0" smtClean="0">
                <a:solidFill>
                  <a:srgbClr val="000000"/>
                </a:solidFill>
                <a:latin typeface="Arial" pitchFamily="34" charset="0"/>
                <a:cs typeface="Arial" pitchFamily="34" charset="0"/>
              </a:rPr>
              <a:t>, causing it to vibrate</a:t>
            </a:r>
            <a:endParaRPr lang="en-US" sz="2400" kern="1200" dirty="0">
              <a:solidFill>
                <a:srgbClr val="000000"/>
              </a:solidFill>
              <a:latin typeface="Arial" pitchFamily="34" charset="0"/>
              <a:cs typeface="Arial" pitchFamily="34" charset="0"/>
            </a:endParaRPr>
          </a:p>
        </p:txBody>
      </p:sp>
      <p:sp>
        <p:nvSpPr>
          <p:cNvPr id="91137" name="Title 1"/>
          <p:cNvSpPr>
            <a:spLocks noGrp="1"/>
          </p:cNvSpPr>
          <p:nvPr>
            <p:ph type="title"/>
          </p:nvPr>
        </p:nvSpPr>
        <p:spPr/>
        <p:txBody>
          <a:bodyPr/>
          <a:lstStyle/>
          <a:p>
            <a:r>
              <a:rPr lang="en-US" dirty="0" smtClean="0">
                <a:latin typeface="Arial" charset="0"/>
                <a:ea typeface="ＭＳ Ｐゴシック" charset="0"/>
                <a:cs typeface="ＭＳ Ｐゴシック" charset="0"/>
              </a:rPr>
              <a:t>Hearing: Decoding </a:t>
            </a:r>
            <a:r>
              <a:rPr lang="en-US" dirty="0">
                <a:latin typeface="Arial" charset="0"/>
                <a:ea typeface="ＭＳ Ｐゴシック" charset="0"/>
                <a:cs typeface="ＭＳ Ｐゴシック" charset="0"/>
              </a:rPr>
              <a:t>Sound Waves</a:t>
            </a:r>
          </a:p>
        </p:txBody>
      </p:sp>
    </p:spTree>
    <p:extLst>
      <p:ext uri="{BB962C8B-B14F-4D97-AF65-F5344CB8AC3E}">
        <p14:creationId xmlns:p14="http://schemas.microsoft.com/office/powerpoint/2010/main" val="1842974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 section of the human ear. How we transform sound waves into nerve impulses that our brain interprets. The&#10;outer ear funnels sound waves to the eardrum. The bones of the middle ear or hammer, anvil, and stirrup,  amplify and relay the eardrum’s vibrations through the oval window into the fluid - filled&#10;cochlea.  As shown in this detail of the middle and inner ear, the resulting pressure changes in the cochlear fluid cause the basilar membrane to ripple, bending the hair cells on its surface.&#10;Hair cell movements trigger impulses at the base of the nerve cells, whose fibers converge to form the auditory nerve. That nerve sends neural messages to the thalamus and on to the auditory cortex.&#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58" y="1440900"/>
            <a:ext cx="7136784" cy="4858300"/>
          </a:xfrm>
          <a:prstGeom prst="rect">
            <a:avLst/>
          </a:prstGeom>
        </p:spPr>
      </p:pic>
      <p:sp>
        <p:nvSpPr>
          <p:cNvPr id="92161" name="Title 1"/>
          <p:cNvSpPr>
            <a:spLocks noGrp="1"/>
          </p:cNvSpPr>
          <p:nvPr>
            <p:ph type="title"/>
          </p:nvPr>
        </p:nvSpPr>
        <p:spPr/>
        <p:txBody>
          <a:bodyPr/>
          <a:lstStyle/>
          <a:p>
            <a:r>
              <a:rPr lang="en-US" dirty="0" smtClean="0"/>
              <a:t>Transforming Sound Energy into Neural Messages</a:t>
            </a:r>
            <a:endParaRPr lang="en-US" dirty="0"/>
          </a:p>
        </p:txBody>
      </p:sp>
    </p:spTree>
    <p:extLst>
      <p:ext uri="{BB962C8B-B14F-4D97-AF65-F5344CB8AC3E}">
        <p14:creationId xmlns:p14="http://schemas.microsoft.com/office/powerpoint/2010/main" val="709757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type="body" sz="half" idx="1"/>
          </p:nvPr>
        </p:nvSpPr>
        <p:spPr/>
        <p:txBody>
          <a:bodyPr>
            <a:normAutofit/>
          </a:bodyPr>
          <a:lstStyle/>
          <a:p>
            <a:pPr marL="0" indent="0">
              <a:lnSpc>
                <a:spcPct val="80000"/>
              </a:lnSpc>
              <a:buNone/>
            </a:pPr>
            <a:r>
              <a:rPr lang="en-US" b="1" dirty="0" err="1"/>
              <a:t>Sensorineural</a:t>
            </a:r>
            <a:r>
              <a:rPr lang="en-US" b="1" dirty="0"/>
              <a:t> hearing loss (nerve deafness)</a:t>
            </a:r>
          </a:p>
          <a:p>
            <a:pPr lvl="1"/>
            <a:r>
              <a:rPr lang="en-US" dirty="0" smtClean="0">
                <a:latin typeface="Arial" charset="0"/>
                <a:ea typeface="ＭＳ Ｐゴシック" charset="0"/>
                <a:cs typeface="ＭＳ Ｐゴシック" charset="0"/>
              </a:rPr>
              <a:t>Damage to cell receptors or associated nerves</a:t>
            </a:r>
          </a:p>
          <a:p>
            <a:pPr marL="0" indent="0">
              <a:lnSpc>
                <a:spcPct val="80000"/>
              </a:lnSpc>
              <a:buNone/>
            </a:pPr>
            <a:r>
              <a:rPr lang="en-US" b="1" dirty="0"/>
              <a:t>Conduction hearing loss</a:t>
            </a:r>
          </a:p>
          <a:p>
            <a:pPr lvl="1"/>
            <a:r>
              <a:rPr lang="en-US" dirty="0" smtClean="0">
                <a:latin typeface="Arial" charset="0"/>
                <a:ea typeface="ＭＳ Ｐゴシック" charset="0"/>
                <a:cs typeface="ＭＳ Ｐゴシック" charset="0"/>
              </a:rPr>
              <a:t>Damage to mechanical system that conducts sound waves to cochlea</a:t>
            </a:r>
          </a:p>
          <a:p>
            <a:pPr lvl="1"/>
            <a:r>
              <a:rPr lang="en-US" b="1" kern="1200" dirty="0">
                <a:latin typeface="Arial" charset="0"/>
                <a:ea typeface="ＭＳ Ｐゴシック" charset="0"/>
                <a:cs typeface="Arial" charset="0"/>
              </a:rPr>
              <a:t>Cochlear </a:t>
            </a:r>
            <a:r>
              <a:rPr lang="en-US" b="1" kern="1200" dirty="0" smtClean="0">
                <a:latin typeface="Arial" charset="0"/>
                <a:ea typeface="ＭＳ Ｐゴシック" charset="0"/>
                <a:cs typeface="Arial" charset="0"/>
              </a:rPr>
              <a:t>implant:</a:t>
            </a:r>
            <a:r>
              <a:rPr lang="en-US" kern="1200" dirty="0" smtClean="0">
                <a:latin typeface="Arial" charset="0"/>
                <a:ea typeface="ＭＳ Ｐゴシック" charset="0"/>
                <a:cs typeface="Arial" charset="0"/>
              </a:rPr>
              <a:t> </a:t>
            </a:r>
            <a:r>
              <a:rPr lang="en-US" kern="1200" dirty="0">
                <a:latin typeface="Arial" charset="0"/>
                <a:ea typeface="ＭＳ Ｐゴシック" charset="0"/>
                <a:cs typeface="Arial" charset="0"/>
              </a:rPr>
              <a:t>a device for converting sounds into electrical signals and stimulating the auditory nerve through electrodes threaded into the cochlea.</a:t>
            </a:r>
            <a:endParaRPr lang="en-US" dirty="0">
              <a:latin typeface="Arial" charset="0"/>
              <a:ea typeface="ＭＳ Ｐゴシック" charset="0"/>
              <a:cs typeface="ＭＳ Ｐゴシック" charset="0"/>
            </a:endParaRPr>
          </a:p>
          <a:p>
            <a:pPr lvl="1"/>
            <a:endParaRPr lang="en-US" dirty="0" smtClean="0">
              <a:latin typeface="Arial" charset="0"/>
              <a:ea typeface="ＭＳ Ｐゴシック" charset="0"/>
              <a:cs typeface="ＭＳ Ｐゴシック" charset="0"/>
            </a:endParaRPr>
          </a:p>
          <a:p>
            <a:pPr lvl="1"/>
            <a:endParaRPr lang="en-US" b="1" dirty="0" smtClean="0">
              <a:latin typeface="Arial" charset="0"/>
              <a:ea typeface="ＭＳ Ｐゴシック" charset="0"/>
              <a:cs typeface="ＭＳ Ｐゴシック" charset="0"/>
            </a:endParaRPr>
          </a:p>
          <a:p>
            <a:pPr lvl="1"/>
            <a:endParaRPr lang="en-US" dirty="0">
              <a:latin typeface="Arial" charset="0"/>
              <a:ea typeface="ＭＳ Ｐゴシック" charset="0"/>
              <a:cs typeface="ＭＳ Ｐゴシック" charset="0"/>
            </a:endParaRPr>
          </a:p>
        </p:txBody>
      </p:sp>
      <p:sp>
        <p:nvSpPr>
          <p:cNvPr id="93185" name="Title 1"/>
          <p:cNvSpPr>
            <a:spLocks noGrp="1"/>
          </p:cNvSpPr>
          <p:nvPr>
            <p:ph type="title"/>
          </p:nvPr>
        </p:nvSpPr>
        <p:spPr/>
        <p:txBody>
          <a:bodyPr/>
          <a:lstStyle/>
          <a:p>
            <a:r>
              <a:rPr lang="en-US" dirty="0">
                <a:latin typeface="Arial" charset="0"/>
                <a:ea typeface="ＭＳ Ｐゴシック" charset="0"/>
                <a:cs typeface="ＭＳ Ｐゴシック" charset="0"/>
              </a:rPr>
              <a:t>The Nonvisual Senses: </a:t>
            </a:r>
            <a:r>
              <a:rPr lang="en-US" dirty="0" smtClean="0">
                <a:latin typeface="Arial" charset="0"/>
                <a:ea typeface="ＭＳ Ｐゴシック" charset="0"/>
                <a:cs typeface="ＭＳ Ｐゴシック" charset="0"/>
              </a:rPr>
              <a:t>The Ear</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8937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
          </p:nvPr>
        </p:nvSpPr>
        <p:spPr/>
        <p:txBody>
          <a:bodyPr>
            <a:normAutofit/>
          </a:bodyPr>
          <a:lstStyle/>
          <a:p>
            <a:pPr marL="0" indent="0">
              <a:buNone/>
            </a:pPr>
            <a:r>
              <a:rPr lang="en-US" b="1" dirty="0" smtClean="0"/>
              <a:t>6-18: </a:t>
            </a:r>
            <a:r>
              <a:rPr lang="en-US" b="1" dirty="0"/>
              <a:t>HOW </a:t>
            </a:r>
            <a:r>
              <a:rPr lang="en-US" b="1" dirty="0" smtClean="0"/>
              <a:t>DO WE DETECT LOUDNESS, DISCRIMINATE PITCH, AND LOCATE SOUNDS?</a:t>
            </a:r>
          </a:p>
          <a:p>
            <a:pPr marL="0" indent="0">
              <a:lnSpc>
                <a:spcPct val="80000"/>
              </a:lnSpc>
              <a:buNone/>
            </a:pPr>
            <a:endParaRPr lang="en-US" dirty="0" smtClean="0"/>
          </a:p>
          <a:p>
            <a:pPr marL="0" indent="0">
              <a:lnSpc>
                <a:spcPct val="80000"/>
              </a:lnSpc>
              <a:buNone/>
            </a:pPr>
            <a:r>
              <a:rPr lang="en-US" dirty="0" smtClean="0"/>
              <a:t>Responding </a:t>
            </a:r>
            <a:r>
              <a:rPr lang="en-US" dirty="0"/>
              <a:t>to Loud and Soft Sounds:</a:t>
            </a:r>
          </a:p>
          <a:p>
            <a:r>
              <a:rPr lang="en-US" dirty="0" smtClean="0"/>
              <a:t>The brain interprets loudness from the number of activated receptors – soft tones activate fewer hair cells</a:t>
            </a:r>
            <a:endParaRPr lang="en-US" b="1" dirty="0" smtClean="0"/>
          </a:p>
        </p:txBody>
      </p:sp>
      <p:sp>
        <p:nvSpPr>
          <p:cNvPr id="94209" name="Title 1"/>
          <p:cNvSpPr>
            <a:spLocks noGrp="1"/>
          </p:cNvSpPr>
          <p:nvPr>
            <p:ph type="title"/>
          </p:nvPr>
        </p:nvSpPr>
        <p:spPr/>
        <p:txBody>
          <a:bodyPr/>
          <a:lstStyle/>
          <a:p>
            <a:r>
              <a:rPr lang="en-US" dirty="0">
                <a:latin typeface="Arial" charset="0"/>
                <a:ea typeface="ＭＳ Ｐゴシック" charset="0"/>
                <a:cs typeface="ＭＳ Ｐゴシック" charset="0"/>
              </a:rPr>
              <a:t>The Nonvisual Senses: </a:t>
            </a:r>
            <a:r>
              <a:rPr lang="en-US" dirty="0" smtClean="0">
                <a:latin typeface="Arial" charset="0"/>
                <a:ea typeface="ＭＳ Ｐゴシック" charset="0"/>
                <a:cs typeface="ＭＳ Ｐゴシック" charset="0"/>
              </a:rPr>
              <a:t>Hearing</a:t>
            </a:r>
            <a:br>
              <a:rPr lang="en-US" dirty="0" smtClean="0">
                <a:latin typeface="Arial" charset="0"/>
                <a:ea typeface="ＭＳ Ｐゴシック" charset="0"/>
                <a:cs typeface="ＭＳ Ｐゴシック" charset="0"/>
              </a:rPr>
            </a:br>
            <a:r>
              <a:rPr lang="en-US" dirty="0" smtClean="0"/>
              <a:t>Perceiving Loudness, Pitch, and Location</a:t>
            </a:r>
            <a:endParaRPr lang="en-US" dirty="0"/>
          </a:p>
        </p:txBody>
      </p:sp>
    </p:spTree>
    <p:extLst>
      <p:ext uri="{BB962C8B-B14F-4D97-AF65-F5344CB8AC3E}">
        <p14:creationId xmlns:p14="http://schemas.microsoft.com/office/powerpoint/2010/main" val="732664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
          </p:nvPr>
        </p:nvSpPr>
        <p:spPr/>
        <p:txBody>
          <a:bodyPr>
            <a:normAutofit/>
          </a:bodyPr>
          <a:lstStyle/>
          <a:p>
            <a:pPr marL="0" indent="0">
              <a:buNone/>
            </a:pPr>
            <a:r>
              <a:rPr lang="en-US" dirty="0"/>
              <a:t>Hearing Different Pitches:</a:t>
            </a:r>
          </a:p>
          <a:p>
            <a:r>
              <a:rPr lang="en-US" b="1" dirty="0" smtClean="0"/>
              <a:t>Place </a:t>
            </a:r>
            <a:r>
              <a:rPr lang="en-US" b="1" dirty="0"/>
              <a:t>theory in </a:t>
            </a:r>
            <a:r>
              <a:rPr lang="en-US" b="1" dirty="0" smtClean="0"/>
              <a:t>hearing: </a:t>
            </a:r>
            <a:r>
              <a:rPr lang="en-US" dirty="0" smtClean="0"/>
              <a:t>Theory that </a:t>
            </a:r>
            <a:r>
              <a:rPr lang="en-US" dirty="0"/>
              <a:t>links the pitch </a:t>
            </a:r>
            <a:r>
              <a:rPr lang="en-US" dirty="0" smtClean="0"/>
              <a:t>heard </a:t>
            </a:r>
            <a:r>
              <a:rPr lang="en-US" dirty="0"/>
              <a:t>with </a:t>
            </a:r>
            <a:r>
              <a:rPr lang="en-US" dirty="0" smtClean="0"/>
              <a:t>the place </a:t>
            </a:r>
            <a:r>
              <a:rPr lang="en-US" dirty="0"/>
              <a:t>where the cochlea’s membrane </a:t>
            </a:r>
            <a:r>
              <a:rPr lang="en-US" dirty="0" smtClean="0"/>
              <a:t>is stimulated; best explains high pitches</a:t>
            </a:r>
          </a:p>
          <a:p>
            <a:r>
              <a:rPr lang="en-US" b="1" dirty="0"/>
              <a:t>F</a:t>
            </a:r>
            <a:r>
              <a:rPr lang="en-US" b="1" dirty="0" smtClean="0"/>
              <a:t>requency theory (temporal theory) </a:t>
            </a:r>
            <a:r>
              <a:rPr lang="en-US" b="1" dirty="0"/>
              <a:t>in </a:t>
            </a:r>
            <a:r>
              <a:rPr lang="en-US" b="1" dirty="0" smtClean="0"/>
              <a:t>hearing</a:t>
            </a:r>
          </a:p>
          <a:p>
            <a:pPr lvl="1"/>
            <a:r>
              <a:rPr lang="en-US" dirty="0"/>
              <a:t>T</a:t>
            </a:r>
            <a:r>
              <a:rPr lang="en-US" dirty="0" smtClean="0"/>
              <a:t>heory </a:t>
            </a:r>
            <a:r>
              <a:rPr lang="en-US" dirty="0"/>
              <a:t>that the rate of nerve </a:t>
            </a:r>
            <a:r>
              <a:rPr lang="en-US" dirty="0" smtClean="0"/>
              <a:t>impulses traveling </a:t>
            </a:r>
            <a:r>
              <a:rPr lang="en-US" dirty="0"/>
              <a:t>up the auditory nerve </a:t>
            </a:r>
            <a:r>
              <a:rPr lang="en-US" dirty="0" smtClean="0"/>
              <a:t>matches the </a:t>
            </a:r>
            <a:r>
              <a:rPr lang="en-US" dirty="0"/>
              <a:t>frequency of a tone, thus enabling </a:t>
            </a:r>
            <a:r>
              <a:rPr lang="en-US" dirty="0" smtClean="0"/>
              <a:t>its pitch to be sensed; explains low pitches</a:t>
            </a:r>
          </a:p>
          <a:p>
            <a:r>
              <a:rPr lang="en-US" dirty="0"/>
              <a:t>Some combination of place and frequency </a:t>
            </a:r>
            <a:r>
              <a:rPr lang="en-US" dirty="0" smtClean="0"/>
              <a:t>theories seems to explain the </a:t>
            </a:r>
            <a:r>
              <a:rPr lang="en-US" dirty="0"/>
              <a:t>pitches </a:t>
            </a:r>
            <a:r>
              <a:rPr lang="en-US" dirty="0" smtClean="0"/>
              <a:t>in the </a:t>
            </a:r>
            <a:r>
              <a:rPr lang="en-US" dirty="0"/>
              <a:t>intermediate </a:t>
            </a:r>
            <a:r>
              <a:rPr lang="en-US" dirty="0" smtClean="0"/>
              <a:t>range</a:t>
            </a:r>
            <a:endParaRPr lang="en-US" dirty="0"/>
          </a:p>
        </p:txBody>
      </p:sp>
      <p:sp>
        <p:nvSpPr>
          <p:cNvPr id="94209" name="Title 1"/>
          <p:cNvSpPr>
            <a:spLocks noGrp="1"/>
          </p:cNvSpPr>
          <p:nvPr>
            <p:ph type="title"/>
          </p:nvPr>
        </p:nvSpPr>
        <p:spPr/>
        <p:txBody>
          <a:bodyPr/>
          <a:lstStyle/>
          <a:p>
            <a:r>
              <a:rPr lang="en-US" dirty="0">
                <a:latin typeface="Arial" charset="0"/>
                <a:ea typeface="ＭＳ Ｐゴシック" charset="0"/>
                <a:cs typeface="ＭＳ Ｐゴシック" charset="0"/>
              </a:rPr>
              <a:t>The Nonvisual Senses: </a:t>
            </a:r>
            <a:r>
              <a:rPr lang="en-US" dirty="0" smtClean="0">
                <a:latin typeface="Arial" charset="0"/>
                <a:ea typeface="ＭＳ Ｐゴシック" charset="0"/>
                <a:cs typeface="ＭＳ Ｐゴシック" charset="0"/>
              </a:rPr>
              <a:t>Hearing</a:t>
            </a:r>
            <a:br>
              <a:rPr lang="en-US" dirty="0" smtClean="0">
                <a:latin typeface="Arial" charset="0"/>
                <a:ea typeface="ＭＳ Ｐゴシック" charset="0"/>
                <a:cs typeface="ＭＳ Ｐゴシック" charset="0"/>
              </a:rPr>
            </a:br>
            <a:r>
              <a:rPr lang="en-US" dirty="0" smtClean="0"/>
              <a:t>Perceiving Loudness, Pitch, and Location</a:t>
            </a:r>
            <a:endParaRPr lang="en-US" dirty="0"/>
          </a:p>
        </p:txBody>
      </p:sp>
    </p:spTree>
    <p:extLst>
      <p:ext uri="{BB962C8B-B14F-4D97-AF65-F5344CB8AC3E}">
        <p14:creationId xmlns:p14="http://schemas.microsoft.com/office/powerpoint/2010/main" val="119975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igure is a diagram of how we locate sounds. Sound waves strike one ear sooner and more intensely than the other&#10;From this information, our brain can compute the sound's location&#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207" y="1551057"/>
            <a:ext cx="4012083" cy="3467100"/>
          </a:xfrm>
          <a:prstGeom prst="rect">
            <a:avLst/>
          </a:prstGeom>
        </p:spPr>
      </p:pic>
      <p:sp>
        <p:nvSpPr>
          <p:cNvPr id="2" name="Content Placeholder 1"/>
          <p:cNvSpPr>
            <a:spLocks noGrp="1"/>
          </p:cNvSpPr>
          <p:nvPr>
            <p:ph idx="1"/>
          </p:nvPr>
        </p:nvSpPr>
        <p:spPr>
          <a:xfrm>
            <a:off x="444500" y="1600200"/>
            <a:ext cx="3886200" cy="4525963"/>
          </a:xfrm>
        </p:spPr>
        <p:txBody>
          <a:bodyPr>
            <a:normAutofit/>
          </a:bodyPr>
          <a:lstStyle/>
          <a:p>
            <a:pPr marL="0" indent="0">
              <a:buNone/>
            </a:pPr>
            <a:r>
              <a:rPr lang="en-US" sz="2400" dirty="0" smtClean="0"/>
              <a:t>WHY TWO EARS ARE BETTER THAN ONE</a:t>
            </a:r>
          </a:p>
          <a:p>
            <a:pPr lvl="1"/>
            <a:r>
              <a:rPr lang="en-US" dirty="0" smtClean="0"/>
              <a:t>Sound waves strike one ear sooner and more intensely than the other</a:t>
            </a:r>
          </a:p>
          <a:p>
            <a:pPr lvl="1"/>
            <a:r>
              <a:rPr lang="en-US" dirty="0" smtClean="0"/>
              <a:t>From this information, our brain can compute the sound</a:t>
            </a:r>
            <a:r>
              <a:rPr lang="fr-FR" dirty="0" smtClean="0"/>
              <a:t>'</a:t>
            </a:r>
            <a:r>
              <a:rPr lang="en-US" dirty="0" smtClean="0"/>
              <a:t>s location</a:t>
            </a:r>
            <a:endParaRPr lang="en-US" dirty="0"/>
          </a:p>
        </p:txBody>
      </p:sp>
      <p:sp>
        <p:nvSpPr>
          <p:cNvPr id="94209" name="Title 1"/>
          <p:cNvSpPr>
            <a:spLocks noGrp="1"/>
          </p:cNvSpPr>
          <p:nvPr>
            <p:ph type="title"/>
          </p:nvPr>
        </p:nvSpPr>
        <p:spPr>
          <a:xfrm>
            <a:off x="444500" y="274638"/>
            <a:ext cx="3886200" cy="1143000"/>
          </a:xfrm>
        </p:spPr>
        <p:txBody>
          <a:bodyPr/>
          <a:lstStyle/>
          <a:p>
            <a:r>
              <a:rPr lang="en-US" dirty="0" smtClean="0"/>
              <a:t>Locating Sounds</a:t>
            </a:r>
            <a:endParaRPr lang="en-US" dirty="0"/>
          </a:p>
        </p:txBody>
      </p:sp>
    </p:spTree>
    <p:extLst>
      <p:ext uri="{BB962C8B-B14F-4D97-AF65-F5344CB8AC3E}">
        <p14:creationId xmlns:p14="http://schemas.microsoft.com/office/powerpoint/2010/main" val="2983302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type="body" sz="half" idx="1"/>
          </p:nvPr>
        </p:nvSpPr>
        <p:spPr/>
        <p:txBody>
          <a:bodyPr>
            <a:normAutofit/>
          </a:bodyPr>
          <a:lstStyle/>
          <a:p>
            <a:pPr marL="0" indent="0">
              <a:buNone/>
            </a:pPr>
            <a:r>
              <a:rPr lang="en-US" b="1" dirty="0" smtClean="0"/>
              <a:t>6-19: </a:t>
            </a:r>
            <a:r>
              <a:rPr lang="en-US" b="1" dirty="0"/>
              <a:t>HOW </a:t>
            </a:r>
            <a:r>
              <a:rPr lang="en-US" b="1" dirty="0" smtClean="0"/>
              <a:t>DO WE SENSE TOUCH?</a:t>
            </a:r>
            <a:endParaRPr lang="en-US" b="1" dirty="0"/>
          </a:p>
          <a:p>
            <a:r>
              <a:rPr lang="en-US" dirty="0" smtClean="0">
                <a:latin typeface="Arial" charset="0"/>
                <a:ea typeface="ＭＳ Ｐゴシック" charset="0"/>
                <a:cs typeface="ＭＳ Ｐゴシック" charset="0"/>
              </a:rPr>
              <a:t>S</a:t>
            </a:r>
            <a:r>
              <a:rPr lang="en-US" altLang="ja-JP" dirty="0" smtClean="0">
                <a:latin typeface="Arial" charset="0"/>
                <a:ea typeface="ＭＳ Ｐゴシック" charset="0"/>
                <a:cs typeface="ＭＳ Ｐゴシック" charset="0"/>
              </a:rPr>
              <a:t>ense </a:t>
            </a:r>
            <a:r>
              <a:rPr lang="en-US" altLang="ja-JP" dirty="0">
                <a:latin typeface="Arial" charset="0"/>
                <a:ea typeface="ＭＳ Ｐゴシック" charset="0"/>
                <a:cs typeface="ＭＳ Ｐゴシック" charset="0"/>
              </a:rPr>
              <a:t>of </a:t>
            </a:r>
            <a:r>
              <a:rPr lang="en-US" altLang="ja-JP" dirty="0" smtClean="0">
                <a:latin typeface="Arial" charset="0"/>
                <a:ea typeface="ＭＳ Ｐゴシック" charset="0"/>
                <a:cs typeface="ＭＳ Ｐゴシック" charset="0"/>
              </a:rPr>
              <a:t>touch</a:t>
            </a:r>
            <a:r>
              <a:rPr lang="en-US" altLang="ja-JP" dirty="0">
                <a:latin typeface="Arial" charset="0"/>
                <a:ea typeface="ＭＳ Ｐゴシック" charset="0"/>
                <a:cs typeface="ＭＳ Ｐゴシック" charset="0"/>
              </a:rPr>
              <a:t> </a:t>
            </a:r>
            <a:r>
              <a:rPr lang="en-US" altLang="ja-JP" dirty="0" smtClean="0">
                <a:latin typeface="Arial" charset="0"/>
                <a:ea typeface="ＭＳ Ｐゴシック" charset="0"/>
                <a:cs typeface="ＭＳ Ｐゴシック" charset="0"/>
              </a:rPr>
              <a:t>is </a:t>
            </a:r>
            <a:r>
              <a:rPr lang="en-US" altLang="ja-JP" dirty="0">
                <a:latin typeface="Arial" charset="0"/>
                <a:ea typeface="ＭＳ Ｐゴシック" charset="0"/>
                <a:cs typeface="ＭＳ Ｐゴシック" charset="0"/>
              </a:rPr>
              <a:t>actually a mix </a:t>
            </a:r>
            <a:r>
              <a:rPr lang="en-US" altLang="ja-JP" dirty="0" smtClean="0">
                <a:latin typeface="Arial" charset="0"/>
                <a:ea typeface="ＭＳ Ｐゴシック" charset="0"/>
                <a:cs typeface="ＭＳ Ｐゴシック" charset="0"/>
              </a:rPr>
              <a:t>of four </a:t>
            </a:r>
            <a:r>
              <a:rPr lang="en-US" altLang="ja-JP" dirty="0">
                <a:latin typeface="Arial" charset="0"/>
                <a:ea typeface="ＭＳ Ｐゴシック" charset="0"/>
                <a:cs typeface="ＭＳ Ｐゴシック" charset="0"/>
              </a:rPr>
              <a:t>distinct skin </a:t>
            </a:r>
            <a:r>
              <a:rPr lang="en-US" altLang="ja-JP" dirty="0" smtClean="0">
                <a:latin typeface="Arial" charset="0"/>
                <a:ea typeface="ＭＳ Ｐゴシック" charset="0"/>
                <a:cs typeface="ＭＳ Ｐゴシック" charset="0"/>
              </a:rPr>
              <a:t>senses</a:t>
            </a:r>
            <a:endParaRPr lang="en-US" altLang="ja-JP" dirty="0">
              <a:latin typeface="Arial" charset="0"/>
              <a:ea typeface="ＭＳ Ｐゴシック" charset="0"/>
              <a:cs typeface="ＭＳ Ｐゴシック" charset="0"/>
            </a:endParaRPr>
          </a:p>
          <a:p>
            <a:pPr marL="914400" lvl="1" indent="-514350"/>
            <a:r>
              <a:rPr lang="en-US" dirty="0">
                <a:latin typeface="Arial" charset="0"/>
                <a:ea typeface="ＭＳ Ｐゴシック" charset="0"/>
              </a:rPr>
              <a:t>Pressure</a:t>
            </a:r>
          </a:p>
          <a:p>
            <a:pPr marL="914400" lvl="1" indent="-514350"/>
            <a:r>
              <a:rPr lang="en-US" dirty="0">
                <a:latin typeface="Arial" charset="0"/>
                <a:ea typeface="ＭＳ Ｐゴシック" charset="0"/>
              </a:rPr>
              <a:t>Warmth</a:t>
            </a:r>
          </a:p>
          <a:p>
            <a:pPr marL="914400" lvl="1" indent="-514350"/>
            <a:r>
              <a:rPr lang="en-US" dirty="0">
                <a:latin typeface="Arial" charset="0"/>
                <a:ea typeface="ＭＳ Ｐゴシック" charset="0"/>
              </a:rPr>
              <a:t>Cold</a:t>
            </a:r>
          </a:p>
          <a:p>
            <a:pPr marL="914400" lvl="1" indent="-514350"/>
            <a:r>
              <a:rPr lang="en-US" dirty="0" smtClean="0">
                <a:latin typeface="Arial" charset="0"/>
                <a:ea typeface="ＭＳ Ｐゴシック" charset="0"/>
              </a:rPr>
              <a:t>Pain</a:t>
            </a:r>
            <a:br>
              <a:rPr lang="en-US" dirty="0" smtClean="0">
                <a:latin typeface="Arial" charset="0"/>
                <a:ea typeface="ＭＳ Ｐゴシック" charset="0"/>
              </a:rPr>
            </a:br>
            <a:endParaRPr lang="en-US" dirty="0" smtClean="0">
              <a:latin typeface="Arial" charset="0"/>
              <a:ea typeface="ＭＳ Ｐゴシック" charset="0"/>
            </a:endParaRPr>
          </a:p>
          <a:p>
            <a:pPr marL="514350" indent="-514350"/>
            <a:r>
              <a:rPr lang="en-US" dirty="0" smtClean="0">
                <a:latin typeface="Arial" charset="0"/>
                <a:ea typeface="ＭＳ Ｐゴシック" charset="0"/>
              </a:rPr>
              <a:t>Other skin sensations are variations of the basic four.</a:t>
            </a:r>
            <a:endParaRPr lang="en-US" dirty="0">
              <a:latin typeface="Arial" charset="0"/>
              <a:ea typeface="ＭＳ Ｐゴシック" charset="0"/>
            </a:endParaRPr>
          </a:p>
        </p:txBody>
      </p:sp>
      <p:sp>
        <p:nvSpPr>
          <p:cNvPr id="95233" name="Title 1"/>
          <p:cNvSpPr>
            <a:spLocks noGrp="1"/>
          </p:cNvSpPr>
          <p:nvPr>
            <p:ph type="title"/>
          </p:nvPr>
        </p:nvSpPr>
        <p:spPr/>
        <p:txBody>
          <a:bodyPr/>
          <a:lstStyle/>
          <a:p>
            <a:r>
              <a:rPr lang="en-US" dirty="0" smtClean="0">
                <a:latin typeface="Arial" charset="0"/>
                <a:ea typeface="ＭＳ Ｐゴシック" charset="0"/>
                <a:cs typeface="ＭＳ Ｐゴシック" charset="0"/>
              </a:rPr>
              <a:t>The Other Senses: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Touch</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45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type="body" sz="half" idx="1"/>
          </p:nvPr>
        </p:nvSpPr>
        <p:spPr>
          <a:xfrm>
            <a:off x="457200" y="1063171"/>
            <a:ext cx="8469086" cy="5623379"/>
          </a:xfrm>
        </p:spPr>
        <p:txBody>
          <a:bodyPr>
            <a:noAutofit/>
          </a:bodyPr>
          <a:lstStyle/>
          <a:p>
            <a:pPr marL="0" indent="0">
              <a:buNone/>
            </a:pPr>
            <a:r>
              <a:rPr lang="en-US" b="1" dirty="0" smtClean="0"/>
              <a:t>6-20: WHAT BIOLOGICAL, PSYCHOLOGICAL, AND SOCIAL-CULTURAL INFLUENCES AFFECT OUR EXPERIENCE OF PAIN? HOW DO PLACEBOS, DISTRACTION, AND HYPNOSIS HELP CONTROL PAIN?</a:t>
            </a:r>
            <a:endParaRPr lang="en-US" b="1" dirty="0" smtClean="0">
              <a:latin typeface="Arial" charset="0"/>
              <a:ea typeface="ＭＳ Ｐゴシック" charset="0"/>
              <a:cs typeface="ＭＳ Ｐゴシック" charset="0"/>
            </a:endParaRPr>
          </a:p>
          <a:p>
            <a:pPr marL="0" indent="0">
              <a:buNone/>
            </a:pPr>
            <a:r>
              <a:rPr lang="en-US" b="1" dirty="0"/>
              <a:t>Understanding Pain</a:t>
            </a:r>
            <a:endParaRPr lang="en-US" altLang="ja-JP" b="1" dirty="0"/>
          </a:p>
          <a:p>
            <a:pPr marL="914400" lvl="1" indent="-514350"/>
            <a:r>
              <a:rPr lang="en-US" dirty="0" smtClean="0">
                <a:latin typeface="Arial" charset="0"/>
                <a:ea typeface="ＭＳ Ｐゴシック" charset="0"/>
              </a:rPr>
              <a:t>Women are more sensitive to pain than men.</a:t>
            </a:r>
          </a:p>
          <a:p>
            <a:pPr marL="914400" lvl="1" indent="-514350"/>
            <a:r>
              <a:rPr lang="en-US" dirty="0" smtClean="0">
                <a:latin typeface="Arial" charset="0"/>
                <a:ea typeface="ＭＳ Ｐゴシック" charset="0"/>
              </a:rPr>
              <a:t>Pain sensitivity depends on genes, physiology, experience, attention, and surrounding culture.</a:t>
            </a:r>
          </a:p>
          <a:p>
            <a:pPr marL="914400" lvl="1" indent="-514350"/>
            <a:r>
              <a:rPr lang="en-US" b="1" dirty="0" smtClean="0">
                <a:latin typeface="Arial" charset="0"/>
                <a:ea typeface="ＭＳ Ｐゴシック" charset="0"/>
              </a:rPr>
              <a:t>Gate-control theory: </a:t>
            </a:r>
            <a:r>
              <a:rPr lang="en-US" dirty="0">
                <a:latin typeface="Arial" charset="0"/>
                <a:ea typeface="ＭＳ Ｐゴシック" charset="0"/>
              </a:rPr>
              <a:t>T</a:t>
            </a:r>
            <a:r>
              <a:rPr lang="en-US" dirty="0" smtClean="0">
                <a:latin typeface="Arial" charset="0"/>
                <a:ea typeface="ＭＳ Ｐゴシック" charset="0"/>
              </a:rPr>
              <a:t>he spinal cord contains a neurological “gate” that blocks pain signals or allows them to pass on to the brain.  </a:t>
            </a:r>
          </a:p>
          <a:p>
            <a:pPr marL="914400" lvl="1" indent="-514350"/>
            <a:r>
              <a:rPr lang="en-US" dirty="0" smtClean="0">
                <a:latin typeface="Arial" charset="0"/>
                <a:ea typeface="ＭＳ Ｐゴシック" charset="0"/>
              </a:rPr>
              <a:t>The “gate” is opened by the activity of pain signals travelling up nerve fibers, and closed by activity in larger fibers or by information coming from the brain.</a:t>
            </a:r>
            <a:endParaRPr lang="en-US" dirty="0">
              <a:latin typeface="Arial" charset="0"/>
              <a:ea typeface="ＭＳ Ｐゴシック" charset="0"/>
            </a:endParaRPr>
          </a:p>
        </p:txBody>
      </p:sp>
      <p:sp>
        <p:nvSpPr>
          <p:cNvPr id="95233" name="Title 1"/>
          <p:cNvSpPr>
            <a:spLocks noGrp="1"/>
          </p:cNvSpPr>
          <p:nvPr>
            <p:ph type="title"/>
          </p:nvPr>
        </p:nvSpPr>
        <p:spPr>
          <a:xfrm>
            <a:off x="457200" y="274638"/>
            <a:ext cx="8229600" cy="697819"/>
          </a:xfrm>
        </p:spPr>
        <p:txBody>
          <a:bodyPr/>
          <a:lstStyle/>
          <a:p>
            <a:r>
              <a:rPr lang="en-US" dirty="0" smtClean="0">
                <a:latin typeface="Arial" charset="0"/>
                <a:ea typeface="ＭＳ Ｐゴシック" charset="0"/>
                <a:cs typeface="ＭＳ Ｐゴシック" charset="0"/>
              </a:rPr>
              <a:t>The Other Senses: Pain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7207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drawing of the pain circuit from injurysite traveling to the b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964" y="2294029"/>
            <a:ext cx="4029027" cy="4161197"/>
          </a:xfrm>
          <a:prstGeom prst="rect">
            <a:avLst/>
          </a:prstGeom>
        </p:spPr>
      </p:pic>
      <p:sp>
        <p:nvSpPr>
          <p:cNvPr id="8" name="Content Placeholder 7"/>
          <p:cNvSpPr>
            <a:spLocks noGrp="1"/>
          </p:cNvSpPr>
          <p:nvPr>
            <p:ph idx="1"/>
          </p:nvPr>
        </p:nvSpPr>
        <p:spPr>
          <a:xfrm>
            <a:off x="471715" y="918029"/>
            <a:ext cx="8229600" cy="5739946"/>
          </a:xfrm>
        </p:spPr>
        <p:txBody>
          <a:bodyPr>
            <a:normAutofit/>
          </a:bodyPr>
          <a:lstStyle/>
          <a:p>
            <a:pPr marL="0" indent="0">
              <a:buNone/>
            </a:pPr>
            <a:r>
              <a:rPr lang="en-US" dirty="0"/>
              <a:t>Sensory </a:t>
            </a:r>
            <a:r>
              <a:rPr lang="en-US" dirty="0" smtClean="0"/>
              <a:t>receptors </a:t>
            </a:r>
            <a:r>
              <a:rPr lang="en-US" i="1" dirty="0" smtClean="0"/>
              <a:t>(</a:t>
            </a:r>
            <a:r>
              <a:rPr lang="en-US" i="1" dirty="0"/>
              <a:t>nociceptors) </a:t>
            </a:r>
            <a:r>
              <a:rPr lang="en-US" dirty="0"/>
              <a:t>respond to </a:t>
            </a:r>
            <a:r>
              <a:rPr lang="en-US" dirty="0" smtClean="0"/>
              <a:t>potentially damaging </a:t>
            </a:r>
            <a:r>
              <a:rPr lang="en-US" dirty="0"/>
              <a:t>stimuli by sending an </a:t>
            </a:r>
            <a:r>
              <a:rPr lang="en-US" dirty="0" smtClean="0"/>
              <a:t>impulse to </a:t>
            </a:r>
            <a:r>
              <a:rPr lang="en-US" dirty="0"/>
              <a:t>the spinal cord, which passes </a:t>
            </a:r>
            <a:r>
              <a:rPr lang="en-US" dirty="0" smtClean="0"/>
              <a:t>the message </a:t>
            </a:r>
            <a:r>
              <a:rPr lang="en-US" dirty="0"/>
              <a:t>to the brain, which </a:t>
            </a:r>
            <a:r>
              <a:rPr lang="en-US" dirty="0" smtClean="0"/>
              <a:t>interprets the </a:t>
            </a:r>
            <a:r>
              <a:rPr lang="en-US" dirty="0"/>
              <a:t>signal as pain.</a:t>
            </a:r>
          </a:p>
        </p:txBody>
      </p:sp>
      <p:sp>
        <p:nvSpPr>
          <p:cNvPr id="7" name="Title 6"/>
          <p:cNvSpPr>
            <a:spLocks noGrp="1"/>
          </p:cNvSpPr>
          <p:nvPr>
            <p:ph type="title"/>
          </p:nvPr>
        </p:nvSpPr>
        <p:spPr>
          <a:xfrm>
            <a:off x="457200" y="274638"/>
            <a:ext cx="8229600" cy="755876"/>
          </a:xfrm>
        </p:spPr>
        <p:txBody>
          <a:bodyPr/>
          <a:lstStyle/>
          <a:p>
            <a:r>
              <a:rPr lang="en-US" dirty="0">
                <a:latin typeface="Arial" charset="0"/>
                <a:ea typeface="ＭＳ Ｐゴシック" charset="0"/>
                <a:cs typeface="ＭＳ Ｐゴシック" charset="0"/>
              </a:rPr>
              <a:t>The Other Senses: </a:t>
            </a:r>
            <a:r>
              <a:rPr lang="en-US" dirty="0" smtClean="0">
                <a:latin typeface="Arial" charset="0"/>
                <a:ea typeface="ＭＳ Ｐゴシック" charset="0"/>
                <a:cs typeface="ＭＳ Ｐゴシック" charset="0"/>
              </a:rPr>
              <a:t>Pain</a:t>
            </a:r>
            <a:endParaRPr lang="en-US" dirty="0"/>
          </a:p>
        </p:txBody>
      </p:sp>
    </p:spTree>
    <p:extLst>
      <p:ext uri="{BB962C8B-B14F-4D97-AF65-F5344CB8AC3E}">
        <p14:creationId xmlns:p14="http://schemas.microsoft.com/office/powerpoint/2010/main" val="1071532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556658"/>
            <a:ext cx="8229600" cy="5187042"/>
          </a:xfrm>
        </p:spPr>
        <p:txBody>
          <a:bodyPr>
            <a:noAutofit/>
          </a:bodyPr>
          <a:lstStyle/>
          <a:p>
            <a:pPr marL="0" indent="0">
              <a:buNone/>
            </a:pPr>
            <a:r>
              <a:rPr lang="en-US" b="1" dirty="0" smtClean="0"/>
              <a:t>6-3: HOW DO </a:t>
            </a:r>
            <a:r>
              <a:rPr lang="en-US" b="1" i="1" dirty="0" smtClean="0"/>
              <a:t>ABSOLUTE THRESHOLDS </a:t>
            </a:r>
            <a:r>
              <a:rPr lang="en-US" b="1" dirty="0" smtClean="0"/>
              <a:t>AND </a:t>
            </a:r>
            <a:r>
              <a:rPr lang="en-US" b="1" i="1" dirty="0" smtClean="0"/>
              <a:t>DIFFERENCE THRESHOLDS </a:t>
            </a:r>
            <a:r>
              <a:rPr lang="en-US" b="1" dirty="0" smtClean="0"/>
              <a:t>DIFFER, AND WHAT EFFECT, IF ANY, DO STIMULI BELOW THE ABSOLUTE THRESHOLD HAVE ON US?</a:t>
            </a:r>
            <a:endParaRPr lang="en-US" b="1" i="1" dirty="0"/>
          </a:p>
          <a:p>
            <a:pPr marL="0" indent="0">
              <a:buNone/>
            </a:pPr>
            <a:r>
              <a:rPr lang="en-US" b="1" dirty="0"/>
              <a:t>Absolute </a:t>
            </a:r>
            <a:r>
              <a:rPr lang="en-US" b="1" dirty="0" smtClean="0"/>
              <a:t>thresholds</a:t>
            </a:r>
            <a:endParaRPr lang="en-US" b="1" dirty="0"/>
          </a:p>
          <a:p>
            <a:pPr lvl="1"/>
            <a:r>
              <a:rPr lang="en-US" dirty="0" smtClean="0"/>
              <a:t>The minimum stimulus energy needed to detect a particular stimulus 50 percent of the time</a:t>
            </a:r>
          </a:p>
          <a:p>
            <a:pPr lvl="1"/>
            <a:r>
              <a:rPr lang="en-US" dirty="0" smtClean="0"/>
              <a:t>Tested by defining the point where half the time a stimulus is detected and half the time it is not</a:t>
            </a:r>
          </a:p>
          <a:p>
            <a:pPr lvl="1"/>
            <a:r>
              <a:rPr lang="en-US" dirty="0" smtClean="0"/>
              <a:t>That 50-50 point defines the absolute threshold.</a:t>
            </a:r>
          </a:p>
          <a:p>
            <a:pPr lvl="1"/>
            <a:r>
              <a:rPr lang="en-US" dirty="0" smtClean="0"/>
              <a:t>Gustav Fechner (1801–1887), a German </a:t>
            </a:r>
            <a:r>
              <a:rPr lang="en-US" dirty="0"/>
              <a:t>scientist and </a:t>
            </a:r>
            <a:r>
              <a:rPr lang="en-US" dirty="0" smtClean="0"/>
              <a:t>philosopher, studied our awareness of these faint stimuli</a:t>
            </a:r>
          </a:p>
          <a:p>
            <a:pPr lvl="1"/>
            <a:endParaRPr lang="en-US" dirty="0" smtClean="0"/>
          </a:p>
          <a:p>
            <a:pPr lvl="1"/>
            <a:endParaRPr lang="en-US" dirty="0" smtClean="0"/>
          </a:p>
        </p:txBody>
      </p:sp>
      <p:sp>
        <p:nvSpPr>
          <p:cNvPr id="2" name="Title 1"/>
          <p:cNvSpPr>
            <a:spLocks noGrp="1"/>
          </p:cNvSpPr>
          <p:nvPr>
            <p:ph type="title"/>
          </p:nvPr>
        </p:nvSpPr>
        <p:spPr/>
        <p:txBody>
          <a:bodyPr/>
          <a:lstStyle/>
          <a:p>
            <a:r>
              <a:rPr lang="en-US" dirty="0" smtClean="0"/>
              <a:t>Basic Concepts of Sensation and Perception</a:t>
            </a:r>
            <a:br>
              <a:rPr lang="en-US" dirty="0" smtClean="0"/>
            </a:br>
            <a:r>
              <a:rPr lang="en-US" dirty="0" smtClean="0"/>
              <a:t>Thresholds</a:t>
            </a:r>
            <a:endParaRPr lang="en-US" dirty="0"/>
          </a:p>
        </p:txBody>
      </p:sp>
    </p:spTree>
    <p:extLst>
      <p:ext uri="{BB962C8B-B14F-4D97-AF65-F5344CB8AC3E}">
        <p14:creationId xmlns:p14="http://schemas.microsoft.com/office/powerpoint/2010/main" val="325037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logical influences include actifity in the spinal cord's large and small fibers, genetic differences in endorphin production, and the brain's interpretation of CNS activity. Psychological influences include attention to pain, learning based on experience, and expectations. Social-cultural influences include presence of thers, empathy of other's pain, and cultural expectations. All three of these contribute to the personal experience of p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204" y="1519519"/>
            <a:ext cx="5842303" cy="5338481"/>
          </a:xfrm>
          <a:prstGeom prst="rect">
            <a:avLst/>
          </a:prstGeom>
        </p:spPr>
      </p:pic>
      <p:sp>
        <p:nvSpPr>
          <p:cNvPr id="95234" name="Content Placeholder 2"/>
          <p:cNvSpPr>
            <a:spLocks noGrp="1"/>
          </p:cNvSpPr>
          <p:nvPr>
            <p:ph type="body" sz="half" idx="1"/>
          </p:nvPr>
        </p:nvSpPr>
        <p:spPr>
          <a:xfrm>
            <a:off x="386555" y="905724"/>
            <a:ext cx="8229600" cy="4525963"/>
          </a:xfrm>
        </p:spPr>
        <p:txBody>
          <a:bodyPr>
            <a:normAutofit/>
          </a:bodyPr>
          <a:lstStyle/>
          <a:p>
            <a:r>
              <a:rPr lang="en-US" sz="2800" dirty="0" smtClean="0">
                <a:latin typeface="Arial" charset="0"/>
                <a:ea typeface="ＭＳ Ｐゴシック" charset="0"/>
                <a:cs typeface="ＭＳ Ｐゴシック" charset="0"/>
              </a:rPr>
              <a:t>Biopsychosocial Approach to Pain</a:t>
            </a:r>
          </a:p>
        </p:txBody>
      </p:sp>
      <p:sp>
        <p:nvSpPr>
          <p:cNvPr id="95233" name="Title 1"/>
          <p:cNvSpPr>
            <a:spLocks noGrp="1"/>
          </p:cNvSpPr>
          <p:nvPr>
            <p:ph type="title"/>
          </p:nvPr>
        </p:nvSpPr>
        <p:spPr>
          <a:xfrm>
            <a:off x="457200" y="274638"/>
            <a:ext cx="8229600" cy="770391"/>
          </a:xfrm>
        </p:spPr>
        <p:txBody>
          <a:bodyPr/>
          <a:lstStyle/>
          <a:p>
            <a:r>
              <a:rPr lang="en-US" dirty="0" smtClean="0">
                <a:latin typeface="Arial" charset="0"/>
                <a:ea typeface="ＭＳ Ｐゴシック" charset="0"/>
                <a:cs typeface="ＭＳ Ｐゴシック" charset="0"/>
              </a:rPr>
              <a:t>The Other Senses: Pain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11602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5404079" y="2197057"/>
            <a:ext cx="3275779" cy="4396248"/>
          </a:xfrm>
          <a:custGeom>
            <a:avLst/>
            <a:gdLst>
              <a:gd name="connsiteX0" fmla="*/ 0 w 3275779"/>
              <a:gd name="connsiteY0" fmla="*/ 0 h 3908247"/>
              <a:gd name="connsiteX1" fmla="*/ 3275779 w 3275779"/>
              <a:gd name="connsiteY1" fmla="*/ 0 h 3908247"/>
              <a:gd name="connsiteX2" fmla="*/ 3275779 w 3275779"/>
              <a:gd name="connsiteY2" fmla="*/ 3908247 h 3908247"/>
              <a:gd name="connsiteX3" fmla="*/ 0 w 3275779"/>
              <a:gd name="connsiteY3" fmla="*/ 3908247 h 3908247"/>
              <a:gd name="connsiteX4" fmla="*/ 0 w 3275779"/>
              <a:gd name="connsiteY4" fmla="*/ 0 h 390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779" h="3908247">
                <a:moveTo>
                  <a:pt x="0" y="0"/>
                </a:moveTo>
                <a:lnTo>
                  <a:pt x="3275779" y="0"/>
                </a:lnTo>
                <a:lnTo>
                  <a:pt x="3275779" y="3908247"/>
                </a:lnTo>
                <a:lnTo>
                  <a:pt x="0" y="3908247"/>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solidFill>
                  <a:srgbClr val="000000"/>
                </a:solidFill>
                <a:latin typeface="Arial" pitchFamily="34" charset="0"/>
                <a:cs typeface="Arial" pitchFamily="34" charset="0"/>
              </a:rPr>
              <a:t>Social influence theory</a:t>
            </a:r>
          </a:p>
          <a:p>
            <a:pPr marL="228600" lvl="1" indent="-228600" algn="l" defTabSz="1066800" rtl="0">
              <a:lnSpc>
                <a:spcPct val="90000"/>
              </a:lnSpc>
              <a:spcBef>
                <a:spcPct val="0"/>
              </a:spcBef>
              <a:spcAft>
                <a:spcPct val="15000"/>
              </a:spcAft>
              <a:buChar char="••"/>
            </a:pPr>
            <a:r>
              <a:rPr lang="en-US" sz="2400" b="1" dirty="0" smtClean="0">
                <a:solidFill>
                  <a:srgbClr val="000000"/>
                </a:solidFill>
                <a:latin typeface="Arial" pitchFamily="34" charset="0"/>
                <a:cs typeface="Arial" pitchFamily="34" charset="0"/>
              </a:rPr>
              <a:t>Dissociation: </a:t>
            </a:r>
            <a:r>
              <a:rPr lang="en-US" sz="2400" kern="1200" dirty="0" smtClean="0">
                <a:solidFill>
                  <a:srgbClr val="000000"/>
                </a:solidFill>
                <a:latin typeface="Arial" pitchFamily="34" charset="0"/>
                <a:cs typeface="Arial" pitchFamily="34" charset="0"/>
              </a:rPr>
              <a:t>Dual processing; sensory information does not reach areas where pain-related information is processed</a:t>
            </a:r>
            <a:endParaRPr lang="en-US" sz="2400" kern="1200" dirty="0">
              <a:solidFill>
                <a:srgbClr val="000000"/>
              </a:solidFill>
              <a:latin typeface="Arial" pitchFamily="34" charset="0"/>
              <a:cs typeface="Arial" pitchFamily="34" charset="0"/>
            </a:endParaRPr>
          </a:p>
          <a:p>
            <a:pPr marL="228600" lvl="1" indent="-228600" algn="l" defTabSz="1066800" rtl="0">
              <a:lnSpc>
                <a:spcPct val="90000"/>
              </a:lnSpc>
              <a:spcBef>
                <a:spcPct val="0"/>
              </a:spcBef>
              <a:spcAft>
                <a:spcPct val="15000"/>
              </a:spcAft>
              <a:buChar char="••"/>
            </a:pPr>
            <a:r>
              <a:rPr lang="en-US" sz="2400" kern="1200" dirty="0" smtClean="0">
                <a:solidFill>
                  <a:srgbClr val="000000"/>
                </a:solidFill>
                <a:latin typeface="Arial" pitchFamily="34" charset="0"/>
                <a:cs typeface="Arial" pitchFamily="34" charset="0"/>
              </a:rPr>
              <a:t>Selective attention</a:t>
            </a:r>
            <a:endParaRPr lang="en-US" sz="2400" kern="1200" dirty="0">
              <a:solidFill>
                <a:srgbClr val="000000"/>
              </a:solidFill>
              <a:latin typeface="Arial" pitchFamily="34" charset="0"/>
              <a:cs typeface="Arial" pitchFamily="34" charset="0"/>
            </a:endParaRPr>
          </a:p>
          <a:p>
            <a:pPr marL="228600" lvl="1" indent="-228600" algn="l" defTabSz="1066800" rtl="0">
              <a:lnSpc>
                <a:spcPct val="90000"/>
              </a:lnSpc>
              <a:spcBef>
                <a:spcPct val="0"/>
              </a:spcBef>
              <a:spcAft>
                <a:spcPct val="15000"/>
              </a:spcAft>
              <a:buChar char="••"/>
            </a:pPr>
            <a:r>
              <a:rPr lang="en-US" sz="2400" b="1" kern="1200" dirty="0" smtClean="0">
                <a:solidFill>
                  <a:srgbClr val="000000"/>
                </a:solidFill>
                <a:latin typeface="Arial" pitchFamily="34" charset="0"/>
                <a:cs typeface="Arial" pitchFamily="34" charset="0"/>
              </a:rPr>
              <a:t>Posthypnotic suggestion</a:t>
            </a:r>
            <a:endParaRPr lang="en-US" sz="2400" b="1" kern="1200" dirty="0">
              <a:solidFill>
                <a:srgbClr val="000000"/>
              </a:solidFill>
              <a:latin typeface="Arial" pitchFamily="34" charset="0"/>
              <a:cs typeface="Arial" pitchFamily="34" charset="0"/>
            </a:endParaRPr>
          </a:p>
        </p:txBody>
      </p:sp>
      <p:sp>
        <p:nvSpPr>
          <p:cNvPr id="8" name="Freeform 7"/>
          <p:cNvSpPr/>
          <p:nvPr/>
        </p:nvSpPr>
        <p:spPr>
          <a:xfrm>
            <a:off x="5404079" y="1621057"/>
            <a:ext cx="3275779" cy="576000"/>
          </a:xfrm>
          <a:custGeom>
            <a:avLst/>
            <a:gdLst>
              <a:gd name="connsiteX0" fmla="*/ 0 w 3275779"/>
              <a:gd name="connsiteY0" fmla="*/ 0 h 576000"/>
              <a:gd name="connsiteX1" fmla="*/ 3275779 w 3275779"/>
              <a:gd name="connsiteY1" fmla="*/ 0 h 576000"/>
              <a:gd name="connsiteX2" fmla="*/ 3275779 w 3275779"/>
              <a:gd name="connsiteY2" fmla="*/ 576000 h 576000"/>
              <a:gd name="connsiteX3" fmla="*/ 0 w 3275779"/>
              <a:gd name="connsiteY3" fmla="*/ 576000 h 576000"/>
              <a:gd name="connsiteX4" fmla="*/ 0 w 3275779"/>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779" h="576000">
                <a:moveTo>
                  <a:pt x="0" y="0"/>
                </a:moveTo>
                <a:lnTo>
                  <a:pt x="3275779" y="0"/>
                </a:lnTo>
                <a:lnTo>
                  <a:pt x="3275779" y="576000"/>
                </a:lnTo>
                <a:lnTo>
                  <a:pt x="0" y="57600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0000"/>
                </a:solidFill>
                <a:latin typeface="Arial" pitchFamily="34" charset="0"/>
                <a:cs typeface="Arial" pitchFamily="34" charset="0"/>
              </a:rPr>
              <a:t>Hypnosis</a:t>
            </a:r>
            <a:endParaRPr lang="en-US" sz="2400" kern="1200" dirty="0">
              <a:solidFill>
                <a:srgbClr val="000000"/>
              </a:solidFill>
              <a:latin typeface="Arial" pitchFamily="34" charset="0"/>
              <a:cs typeface="Arial" pitchFamily="34" charset="0"/>
            </a:endParaRPr>
          </a:p>
        </p:txBody>
      </p:sp>
      <p:sp>
        <p:nvSpPr>
          <p:cNvPr id="7" name="Freeform 6"/>
          <p:cNvSpPr/>
          <p:nvPr/>
        </p:nvSpPr>
        <p:spPr>
          <a:xfrm>
            <a:off x="2660737" y="2197057"/>
            <a:ext cx="2444663" cy="4396248"/>
          </a:xfrm>
          <a:custGeom>
            <a:avLst/>
            <a:gdLst>
              <a:gd name="connsiteX0" fmla="*/ 0 w 2125074"/>
              <a:gd name="connsiteY0" fmla="*/ 0 h 3908247"/>
              <a:gd name="connsiteX1" fmla="*/ 2125074 w 2125074"/>
              <a:gd name="connsiteY1" fmla="*/ 0 h 3908247"/>
              <a:gd name="connsiteX2" fmla="*/ 2125074 w 2125074"/>
              <a:gd name="connsiteY2" fmla="*/ 3908247 h 3908247"/>
              <a:gd name="connsiteX3" fmla="*/ 0 w 2125074"/>
              <a:gd name="connsiteY3" fmla="*/ 3908247 h 3908247"/>
              <a:gd name="connsiteX4" fmla="*/ 0 w 2125074"/>
              <a:gd name="connsiteY4" fmla="*/ 0 h 390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074" h="3908247">
                <a:moveTo>
                  <a:pt x="0" y="0"/>
                </a:moveTo>
                <a:lnTo>
                  <a:pt x="2125074" y="0"/>
                </a:lnTo>
                <a:lnTo>
                  <a:pt x="2125074" y="3908247"/>
                </a:lnTo>
                <a:lnTo>
                  <a:pt x="0" y="3908247"/>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solidFill>
                  <a:srgbClr val="000000"/>
                </a:solidFill>
                <a:latin typeface="Arial" pitchFamily="34" charset="0"/>
                <a:cs typeface="Arial" pitchFamily="34" charset="0"/>
              </a:rPr>
              <a:t>Draws attention away from painful stimulation</a:t>
            </a:r>
            <a:endParaRPr lang="en-US" sz="2400" kern="1200" dirty="0">
              <a:solidFill>
                <a:srgbClr val="000000"/>
              </a:solidFill>
              <a:latin typeface="Arial" pitchFamily="34" charset="0"/>
              <a:cs typeface="Arial" pitchFamily="34" charset="0"/>
            </a:endParaRPr>
          </a:p>
          <a:p>
            <a:pPr marL="228600" lvl="1" indent="-228600" algn="l" defTabSz="1066800" rtl="0">
              <a:lnSpc>
                <a:spcPct val="90000"/>
              </a:lnSpc>
              <a:spcBef>
                <a:spcPct val="0"/>
              </a:spcBef>
              <a:spcAft>
                <a:spcPct val="15000"/>
              </a:spcAft>
              <a:buChar char="••"/>
            </a:pPr>
            <a:r>
              <a:rPr lang="en-US" sz="2400" kern="1200" dirty="0" smtClean="0">
                <a:solidFill>
                  <a:srgbClr val="000000"/>
                </a:solidFill>
                <a:latin typeface="Arial" pitchFamily="34" charset="0"/>
                <a:cs typeface="Arial" pitchFamily="34" charset="0"/>
              </a:rPr>
              <a:t>fMRI scans reveal virtual reality play reduces brain’s pain-related activity</a:t>
            </a:r>
            <a:endParaRPr lang="en-US" sz="2400" kern="1200" dirty="0">
              <a:solidFill>
                <a:srgbClr val="000000"/>
              </a:solidFill>
              <a:latin typeface="Arial" pitchFamily="34" charset="0"/>
              <a:cs typeface="Arial" pitchFamily="34" charset="0"/>
            </a:endParaRPr>
          </a:p>
        </p:txBody>
      </p:sp>
      <p:sp>
        <p:nvSpPr>
          <p:cNvPr id="6" name="Freeform 5"/>
          <p:cNvSpPr/>
          <p:nvPr/>
        </p:nvSpPr>
        <p:spPr>
          <a:xfrm>
            <a:off x="2660737" y="1621057"/>
            <a:ext cx="2444663" cy="576000"/>
          </a:xfrm>
          <a:custGeom>
            <a:avLst/>
            <a:gdLst>
              <a:gd name="connsiteX0" fmla="*/ 0 w 2125074"/>
              <a:gd name="connsiteY0" fmla="*/ 0 h 576000"/>
              <a:gd name="connsiteX1" fmla="*/ 2125074 w 2125074"/>
              <a:gd name="connsiteY1" fmla="*/ 0 h 576000"/>
              <a:gd name="connsiteX2" fmla="*/ 2125074 w 2125074"/>
              <a:gd name="connsiteY2" fmla="*/ 576000 h 576000"/>
              <a:gd name="connsiteX3" fmla="*/ 0 w 2125074"/>
              <a:gd name="connsiteY3" fmla="*/ 576000 h 576000"/>
              <a:gd name="connsiteX4" fmla="*/ 0 w 212507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074" h="576000">
                <a:moveTo>
                  <a:pt x="0" y="0"/>
                </a:moveTo>
                <a:lnTo>
                  <a:pt x="2125074" y="0"/>
                </a:lnTo>
                <a:lnTo>
                  <a:pt x="2125074" y="576000"/>
                </a:lnTo>
                <a:lnTo>
                  <a:pt x="0" y="57600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0000"/>
                </a:solidFill>
                <a:latin typeface="Arial" pitchFamily="34" charset="0"/>
                <a:cs typeface="Arial" pitchFamily="34" charset="0"/>
              </a:rPr>
              <a:t>Distraction</a:t>
            </a:r>
            <a:endParaRPr lang="en-US" sz="2400" kern="1200" dirty="0">
              <a:solidFill>
                <a:srgbClr val="000000"/>
              </a:solidFill>
              <a:latin typeface="Arial" pitchFamily="34" charset="0"/>
              <a:cs typeface="Arial" pitchFamily="34" charset="0"/>
            </a:endParaRPr>
          </a:p>
        </p:txBody>
      </p:sp>
      <p:sp>
        <p:nvSpPr>
          <p:cNvPr id="4" name="Freeform 3"/>
          <p:cNvSpPr/>
          <p:nvPr/>
        </p:nvSpPr>
        <p:spPr>
          <a:xfrm>
            <a:off x="464141" y="2197057"/>
            <a:ext cx="1964734" cy="4396248"/>
          </a:xfrm>
          <a:custGeom>
            <a:avLst/>
            <a:gdLst>
              <a:gd name="connsiteX0" fmla="*/ 0 w 1897644"/>
              <a:gd name="connsiteY0" fmla="*/ 0 h 3908247"/>
              <a:gd name="connsiteX1" fmla="*/ 1897644 w 1897644"/>
              <a:gd name="connsiteY1" fmla="*/ 0 h 3908247"/>
              <a:gd name="connsiteX2" fmla="*/ 1897644 w 1897644"/>
              <a:gd name="connsiteY2" fmla="*/ 3908247 h 3908247"/>
              <a:gd name="connsiteX3" fmla="*/ 0 w 1897644"/>
              <a:gd name="connsiteY3" fmla="*/ 3908247 h 3908247"/>
              <a:gd name="connsiteX4" fmla="*/ 0 w 1897644"/>
              <a:gd name="connsiteY4" fmla="*/ 0 h 390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644" h="3908247">
                <a:moveTo>
                  <a:pt x="0" y="0"/>
                </a:moveTo>
                <a:lnTo>
                  <a:pt x="1897644" y="0"/>
                </a:lnTo>
                <a:lnTo>
                  <a:pt x="1897644" y="3908247"/>
                </a:lnTo>
                <a:lnTo>
                  <a:pt x="0" y="3908247"/>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solidFill>
                  <a:srgbClr val="000000"/>
                </a:solidFill>
                <a:latin typeface="Arial" pitchFamily="34" charset="0"/>
                <a:cs typeface="Arial" pitchFamily="34" charset="0"/>
              </a:rPr>
              <a:t>Reduces CNS attention and responses to pain</a:t>
            </a:r>
            <a:endParaRPr lang="en-US" sz="2400" kern="1200" dirty="0">
              <a:solidFill>
                <a:srgbClr val="000000"/>
              </a:solidFill>
              <a:latin typeface="Arial" pitchFamily="34" charset="0"/>
              <a:cs typeface="Arial" pitchFamily="34" charset="0"/>
            </a:endParaRPr>
          </a:p>
        </p:txBody>
      </p:sp>
      <p:sp>
        <p:nvSpPr>
          <p:cNvPr id="3" name="Freeform 2"/>
          <p:cNvSpPr/>
          <p:nvPr/>
        </p:nvSpPr>
        <p:spPr>
          <a:xfrm>
            <a:off x="464141" y="1621057"/>
            <a:ext cx="1964734" cy="576000"/>
          </a:xfrm>
          <a:custGeom>
            <a:avLst/>
            <a:gdLst>
              <a:gd name="connsiteX0" fmla="*/ 0 w 1897644"/>
              <a:gd name="connsiteY0" fmla="*/ 0 h 576000"/>
              <a:gd name="connsiteX1" fmla="*/ 1897644 w 1897644"/>
              <a:gd name="connsiteY1" fmla="*/ 0 h 576000"/>
              <a:gd name="connsiteX2" fmla="*/ 1897644 w 1897644"/>
              <a:gd name="connsiteY2" fmla="*/ 576000 h 576000"/>
              <a:gd name="connsiteX3" fmla="*/ 0 w 1897644"/>
              <a:gd name="connsiteY3" fmla="*/ 576000 h 576000"/>
              <a:gd name="connsiteX4" fmla="*/ 0 w 189764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644" h="576000">
                <a:moveTo>
                  <a:pt x="0" y="0"/>
                </a:moveTo>
                <a:lnTo>
                  <a:pt x="1897644" y="0"/>
                </a:lnTo>
                <a:lnTo>
                  <a:pt x="1897644" y="576000"/>
                </a:lnTo>
                <a:lnTo>
                  <a:pt x="0" y="57600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0000"/>
                </a:solidFill>
                <a:latin typeface="Arial" pitchFamily="34" charset="0"/>
                <a:cs typeface="Arial" pitchFamily="34" charset="0"/>
              </a:rPr>
              <a:t>Placebo</a:t>
            </a:r>
            <a:endParaRPr lang="en-US" sz="2400" kern="1200" dirty="0">
              <a:solidFill>
                <a:srgbClr val="000000"/>
              </a:solidFill>
              <a:latin typeface="Arial" pitchFamily="34" charset="0"/>
              <a:cs typeface="Arial" pitchFamily="34" charset="0"/>
            </a:endParaRPr>
          </a:p>
        </p:txBody>
      </p:sp>
      <p:sp>
        <p:nvSpPr>
          <p:cNvPr id="9" name="Title 8"/>
          <p:cNvSpPr>
            <a:spLocks noGrp="1"/>
          </p:cNvSpPr>
          <p:nvPr>
            <p:ph type="title"/>
          </p:nvPr>
        </p:nvSpPr>
        <p:spPr/>
        <p:txBody>
          <a:bodyPr/>
          <a:lstStyle/>
          <a:p>
            <a:r>
              <a:rPr lang="en-US" dirty="0"/>
              <a:t>Controlling Pain</a:t>
            </a:r>
          </a:p>
        </p:txBody>
      </p:sp>
    </p:spTree>
    <p:extLst>
      <p:ext uri="{BB962C8B-B14F-4D97-AF65-F5344CB8AC3E}">
        <p14:creationId xmlns:p14="http://schemas.microsoft.com/office/powerpoint/2010/main" val="83056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This table shows that sweet taste indicates an energy source, salty indicates that it has sodium essential to physiological processes, sour indicates that it is a potentially toxic acid, bitter indicates a potential poison, and umami indicates proteins to grow and repair tissues."/>
          <p:cNvGraphicFramePr>
            <a:graphicFrameLocks noGrp="1"/>
          </p:cNvGraphicFramePr>
          <p:nvPr>
            <p:extLst>
              <p:ext uri="{D42A27DB-BD31-4B8C-83A1-F6EECF244321}">
                <p14:modId xmlns:p14="http://schemas.microsoft.com/office/powerpoint/2010/main" val="174308611"/>
              </p:ext>
            </p:extLst>
          </p:nvPr>
        </p:nvGraphicFramePr>
        <p:xfrm>
          <a:off x="4470170" y="2802202"/>
          <a:ext cx="4298164" cy="3990880"/>
        </p:xfrm>
        <a:graphic>
          <a:graphicData uri="http://schemas.openxmlformats.org/drawingml/2006/table">
            <a:tbl>
              <a:tblPr firstRow="1" bandRow="1">
                <a:tableStyleId>{775DCB02-9BB8-47FD-8907-85C794F793BA}</a:tableStyleId>
              </a:tblPr>
              <a:tblGrid>
                <a:gridCol w="1256606"/>
                <a:gridCol w="3041558"/>
              </a:tblGrid>
              <a:tr h="375621">
                <a:tc>
                  <a:txBody>
                    <a:bodyPr/>
                    <a:lstStyle/>
                    <a:p>
                      <a:r>
                        <a:rPr lang="en-US" sz="2400" dirty="0" smtClean="0">
                          <a:solidFill>
                            <a:srgbClr val="000000"/>
                          </a:solidFill>
                          <a:latin typeface="Arial" pitchFamily="34" charset="0"/>
                          <a:cs typeface="Arial" pitchFamily="34" charset="0"/>
                        </a:rPr>
                        <a:t>Taste</a:t>
                      </a:r>
                      <a:endParaRPr lang="en-US" sz="2400" dirty="0">
                        <a:solidFill>
                          <a:srgbClr val="000000"/>
                        </a:solidFill>
                        <a:latin typeface="Arial" pitchFamily="34" charset="0"/>
                        <a:cs typeface="Arial" pitchFamily="34" charset="0"/>
                      </a:endParaRPr>
                    </a:p>
                  </a:txBody>
                  <a:tcPr/>
                </a:tc>
                <a:tc>
                  <a:txBody>
                    <a:bodyPr/>
                    <a:lstStyle/>
                    <a:p>
                      <a:r>
                        <a:rPr lang="en-US" sz="2400" dirty="0" smtClean="0">
                          <a:solidFill>
                            <a:srgbClr val="000000"/>
                          </a:solidFill>
                          <a:latin typeface="Arial" pitchFamily="34" charset="0"/>
                          <a:cs typeface="Arial" pitchFamily="34" charset="0"/>
                        </a:rPr>
                        <a:t>Indicates</a:t>
                      </a:r>
                      <a:endParaRPr lang="en-US" sz="2400" dirty="0">
                        <a:solidFill>
                          <a:srgbClr val="000000"/>
                        </a:solidFill>
                        <a:latin typeface="Arial" pitchFamily="34" charset="0"/>
                        <a:cs typeface="Arial" pitchFamily="34" charset="0"/>
                      </a:endParaRPr>
                    </a:p>
                  </a:txBody>
                  <a:tcPr/>
                </a:tc>
              </a:tr>
              <a:tr h="478972">
                <a:tc>
                  <a:txBody>
                    <a:bodyPr/>
                    <a:lstStyle/>
                    <a:p>
                      <a:r>
                        <a:rPr lang="en-US" sz="2400" dirty="0" smtClean="0">
                          <a:solidFill>
                            <a:srgbClr val="000000"/>
                          </a:solidFill>
                          <a:latin typeface="Arial" pitchFamily="34" charset="0"/>
                          <a:cs typeface="Arial" pitchFamily="34" charset="0"/>
                        </a:rPr>
                        <a:t>Sweet</a:t>
                      </a:r>
                      <a:endParaRPr lang="en-US" sz="2400" dirty="0">
                        <a:solidFill>
                          <a:srgbClr val="000000"/>
                        </a:solidFill>
                        <a:latin typeface="Arial" pitchFamily="34" charset="0"/>
                        <a:cs typeface="Arial" pitchFamily="34" charset="0"/>
                      </a:endParaRPr>
                    </a:p>
                  </a:txBody>
                  <a:tcPr/>
                </a:tc>
                <a:tc>
                  <a:txBody>
                    <a:bodyPr/>
                    <a:lstStyle/>
                    <a:p>
                      <a:r>
                        <a:rPr lang="en-US" sz="2400" dirty="0" smtClean="0">
                          <a:solidFill>
                            <a:srgbClr val="000000"/>
                          </a:solidFill>
                          <a:latin typeface="Arial" pitchFamily="34" charset="0"/>
                          <a:cs typeface="Arial" pitchFamily="34" charset="0"/>
                        </a:rPr>
                        <a:t>Energy source</a:t>
                      </a:r>
                      <a:endParaRPr lang="en-US" sz="2400" dirty="0">
                        <a:solidFill>
                          <a:srgbClr val="000000"/>
                        </a:solidFill>
                        <a:latin typeface="Arial" pitchFamily="34" charset="0"/>
                        <a:cs typeface="Arial" pitchFamily="34" charset="0"/>
                      </a:endParaRPr>
                    </a:p>
                  </a:txBody>
                  <a:tcPr/>
                </a:tc>
              </a:tr>
              <a:tr h="864392">
                <a:tc>
                  <a:txBody>
                    <a:bodyPr/>
                    <a:lstStyle/>
                    <a:p>
                      <a:r>
                        <a:rPr lang="en-US" sz="2400" dirty="0" smtClean="0">
                          <a:solidFill>
                            <a:srgbClr val="000000"/>
                          </a:solidFill>
                          <a:latin typeface="Arial" pitchFamily="34" charset="0"/>
                          <a:cs typeface="Arial" pitchFamily="34" charset="0"/>
                        </a:rPr>
                        <a:t>Salty</a:t>
                      </a:r>
                      <a:endParaRPr lang="en-US" sz="2400" dirty="0">
                        <a:solidFill>
                          <a:srgbClr val="000000"/>
                        </a:solidFill>
                        <a:latin typeface="Arial" pitchFamily="34" charset="0"/>
                        <a:cs typeface="Arial" pitchFamily="34" charset="0"/>
                      </a:endParaRPr>
                    </a:p>
                  </a:txBody>
                  <a:tcPr/>
                </a:tc>
                <a:tc>
                  <a:txBody>
                    <a:bodyPr/>
                    <a:lstStyle/>
                    <a:p>
                      <a:r>
                        <a:rPr lang="en-US" sz="2400" dirty="0" smtClean="0">
                          <a:solidFill>
                            <a:srgbClr val="000000"/>
                          </a:solidFill>
                          <a:latin typeface="Arial" pitchFamily="34" charset="0"/>
                          <a:cs typeface="Arial" pitchFamily="34" charset="0"/>
                        </a:rPr>
                        <a:t>Sodium essential to physiological processes</a:t>
                      </a:r>
                      <a:endParaRPr lang="en-US" sz="2400" dirty="0">
                        <a:solidFill>
                          <a:srgbClr val="000000"/>
                        </a:solidFill>
                        <a:latin typeface="Arial" pitchFamily="34" charset="0"/>
                        <a:cs typeface="Arial" pitchFamily="34" charset="0"/>
                      </a:endParaRPr>
                    </a:p>
                  </a:txBody>
                  <a:tcPr/>
                </a:tc>
              </a:tr>
              <a:tr h="500798">
                <a:tc>
                  <a:txBody>
                    <a:bodyPr/>
                    <a:lstStyle/>
                    <a:p>
                      <a:r>
                        <a:rPr lang="en-US" sz="2400" dirty="0" smtClean="0">
                          <a:solidFill>
                            <a:srgbClr val="000000"/>
                          </a:solidFill>
                          <a:latin typeface="Arial" pitchFamily="34" charset="0"/>
                          <a:cs typeface="Arial" pitchFamily="34" charset="0"/>
                        </a:rPr>
                        <a:t>Sour</a:t>
                      </a:r>
                      <a:endParaRPr lang="en-US" sz="2400" dirty="0">
                        <a:solidFill>
                          <a:srgbClr val="000000"/>
                        </a:solidFill>
                        <a:latin typeface="Arial" pitchFamily="34" charset="0"/>
                        <a:cs typeface="Arial" pitchFamily="34" charset="0"/>
                      </a:endParaRPr>
                    </a:p>
                  </a:txBody>
                  <a:tcPr/>
                </a:tc>
                <a:tc>
                  <a:txBody>
                    <a:bodyPr/>
                    <a:lstStyle/>
                    <a:p>
                      <a:r>
                        <a:rPr lang="en-US" sz="2400" dirty="0" smtClean="0">
                          <a:solidFill>
                            <a:srgbClr val="000000"/>
                          </a:solidFill>
                          <a:latin typeface="Arial" pitchFamily="34" charset="0"/>
                          <a:cs typeface="Arial" pitchFamily="34" charset="0"/>
                        </a:rPr>
                        <a:t>Potentially</a:t>
                      </a:r>
                      <a:r>
                        <a:rPr lang="en-US" sz="2400" baseline="0" dirty="0" smtClean="0">
                          <a:solidFill>
                            <a:srgbClr val="000000"/>
                          </a:solidFill>
                          <a:latin typeface="Arial" pitchFamily="34" charset="0"/>
                          <a:cs typeface="Arial" pitchFamily="34" charset="0"/>
                        </a:rPr>
                        <a:t> toxic acid</a:t>
                      </a:r>
                      <a:endParaRPr lang="en-US" sz="2400" dirty="0">
                        <a:solidFill>
                          <a:srgbClr val="000000"/>
                        </a:solidFill>
                        <a:latin typeface="Arial" pitchFamily="34" charset="0"/>
                        <a:cs typeface="Arial" pitchFamily="34" charset="0"/>
                      </a:endParaRPr>
                    </a:p>
                  </a:txBody>
                  <a:tcPr/>
                </a:tc>
              </a:tr>
              <a:tr h="500798">
                <a:tc>
                  <a:txBody>
                    <a:bodyPr/>
                    <a:lstStyle/>
                    <a:p>
                      <a:r>
                        <a:rPr lang="en-US" sz="2400" dirty="0" smtClean="0">
                          <a:solidFill>
                            <a:srgbClr val="000000"/>
                          </a:solidFill>
                          <a:latin typeface="Arial" pitchFamily="34" charset="0"/>
                          <a:cs typeface="Arial" pitchFamily="34" charset="0"/>
                        </a:rPr>
                        <a:t>Bitter</a:t>
                      </a:r>
                      <a:endParaRPr lang="en-US" sz="2400" dirty="0">
                        <a:solidFill>
                          <a:srgbClr val="000000"/>
                        </a:solidFill>
                        <a:latin typeface="Arial" pitchFamily="34" charset="0"/>
                        <a:cs typeface="Arial" pitchFamily="34" charset="0"/>
                      </a:endParaRPr>
                    </a:p>
                  </a:txBody>
                  <a:tcPr/>
                </a:tc>
                <a:tc>
                  <a:txBody>
                    <a:bodyPr/>
                    <a:lstStyle/>
                    <a:p>
                      <a:r>
                        <a:rPr lang="en-US" sz="2400" dirty="0" smtClean="0">
                          <a:solidFill>
                            <a:srgbClr val="000000"/>
                          </a:solidFill>
                          <a:latin typeface="Arial" pitchFamily="34" charset="0"/>
                          <a:cs typeface="Arial" pitchFamily="34" charset="0"/>
                        </a:rPr>
                        <a:t>Potential poisons</a:t>
                      </a:r>
                      <a:endParaRPr lang="en-US" sz="2400" dirty="0">
                        <a:solidFill>
                          <a:srgbClr val="000000"/>
                        </a:solidFill>
                        <a:latin typeface="Arial" pitchFamily="34" charset="0"/>
                        <a:cs typeface="Arial" pitchFamily="34" charset="0"/>
                      </a:endParaRPr>
                    </a:p>
                  </a:txBody>
                  <a:tcPr/>
                </a:tc>
              </a:tr>
              <a:tr h="864392">
                <a:tc>
                  <a:txBody>
                    <a:bodyPr/>
                    <a:lstStyle/>
                    <a:p>
                      <a:r>
                        <a:rPr lang="en-US" sz="2400" dirty="0" smtClean="0">
                          <a:solidFill>
                            <a:srgbClr val="000000"/>
                          </a:solidFill>
                          <a:latin typeface="Arial" pitchFamily="34" charset="0"/>
                          <a:cs typeface="Arial" pitchFamily="34" charset="0"/>
                        </a:rPr>
                        <a:t>Umami</a:t>
                      </a:r>
                      <a:endParaRPr lang="en-US" sz="2400" dirty="0">
                        <a:solidFill>
                          <a:srgbClr val="000000"/>
                        </a:solidFill>
                        <a:latin typeface="Arial" pitchFamily="34" charset="0"/>
                        <a:cs typeface="Arial" pitchFamily="34" charset="0"/>
                      </a:endParaRPr>
                    </a:p>
                  </a:txBody>
                  <a:tcPr/>
                </a:tc>
                <a:tc>
                  <a:txBody>
                    <a:bodyPr/>
                    <a:lstStyle/>
                    <a:p>
                      <a:r>
                        <a:rPr lang="en-US" sz="2400" dirty="0" smtClean="0">
                          <a:solidFill>
                            <a:srgbClr val="000000"/>
                          </a:solidFill>
                          <a:latin typeface="Arial" pitchFamily="34" charset="0"/>
                          <a:cs typeface="Arial" pitchFamily="34" charset="0"/>
                        </a:rPr>
                        <a:t>Proteins to grow and repair tissues</a:t>
                      </a:r>
                      <a:endParaRPr lang="en-US" sz="2400" dirty="0">
                        <a:solidFill>
                          <a:srgbClr val="000000"/>
                        </a:solidFill>
                        <a:latin typeface="Arial" pitchFamily="34" charset="0"/>
                        <a:cs typeface="Arial" pitchFamily="34" charset="0"/>
                      </a:endParaRPr>
                    </a:p>
                  </a:txBody>
                  <a:tcPr/>
                </a:tc>
              </a:tr>
            </a:tbl>
          </a:graphicData>
        </a:graphic>
      </p:graphicFrame>
      <p:sp>
        <p:nvSpPr>
          <p:cNvPr id="5" name="Rectangle 4"/>
          <p:cNvSpPr/>
          <p:nvPr/>
        </p:nvSpPr>
        <p:spPr>
          <a:xfrm>
            <a:off x="4471875" y="1876313"/>
            <a:ext cx="4294754" cy="830997"/>
          </a:xfrm>
          <a:prstGeom prst="rect">
            <a:avLst/>
          </a:prstGeom>
        </p:spPr>
        <p:txBody>
          <a:bodyPr wrap="square">
            <a:spAutoFit/>
          </a:bodyPr>
          <a:lstStyle/>
          <a:p>
            <a:r>
              <a:rPr lang="en-US" sz="2400" b="1" dirty="0" smtClean="0"/>
              <a:t>THE SURVIVAL FUNCTIONS OF BASIC TASTES</a:t>
            </a:r>
            <a:endParaRPr lang="en-US" sz="2400" b="1" dirty="0"/>
          </a:p>
        </p:txBody>
      </p:sp>
      <p:sp>
        <p:nvSpPr>
          <p:cNvPr id="3" name="Rectangle 2"/>
          <p:cNvSpPr/>
          <p:nvPr/>
        </p:nvSpPr>
        <p:spPr>
          <a:xfrm>
            <a:off x="275772" y="2117641"/>
            <a:ext cx="3323318" cy="3998018"/>
          </a:xfrm>
          <a:prstGeom prst="rect">
            <a:avLst/>
          </a:prstGeom>
        </p:spPr>
        <p:txBody>
          <a:bodyPr wrap="square">
            <a:spAutoFit/>
          </a:bodyPr>
          <a:lstStyle/>
          <a:p>
            <a:pPr lvl="0" fontAlgn="auto">
              <a:lnSpc>
                <a:spcPct val="90000"/>
              </a:lnSpc>
              <a:spcBef>
                <a:spcPct val="20000"/>
              </a:spcBef>
              <a:spcAft>
                <a:spcPts val="0"/>
              </a:spcAft>
            </a:pPr>
            <a:r>
              <a:rPr lang="en-US" sz="2600" dirty="0">
                <a:solidFill>
                  <a:prstClr val="black"/>
                </a:solidFill>
                <a:latin typeface="Arial" pitchFamily="34" charset="0"/>
                <a:ea typeface="+mn-ea"/>
                <a:cs typeface="Arial" pitchFamily="34" charset="0"/>
              </a:rPr>
              <a:t>Like touch, taste</a:t>
            </a:r>
          </a:p>
          <a:p>
            <a:pPr marL="742950" lvl="1" indent="-285750" fontAlgn="auto">
              <a:spcBef>
                <a:spcPct val="20000"/>
              </a:spcBef>
              <a:spcAft>
                <a:spcPts val="0"/>
              </a:spcAft>
              <a:buFont typeface="Arial" pitchFamily="34" charset="0"/>
              <a:buChar char="–"/>
            </a:pPr>
            <a:r>
              <a:rPr lang="en-US" sz="2400" dirty="0">
                <a:solidFill>
                  <a:prstClr val="black"/>
                </a:solidFill>
                <a:latin typeface="Arial" pitchFamily="34" charset="0"/>
                <a:ea typeface="+mn-ea"/>
                <a:cs typeface="Arial" pitchFamily="34" charset="0"/>
              </a:rPr>
              <a:t>Involves several basic sensations</a:t>
            </a:r>
          </a:p>
          <a:p>
            <a:pPr marL="742950" lvl="1" indent="-285750" fontAlgn="auto">
              <a:spcBef>
                <a:spcPct val="20000"/>
              </a:spcBef>
              <a:spcAft>
                <a:spcPts val="0"/>
              </a:spcAft>
              <a:buFont typeface="Arial" pitchFamily="34" charset="0"/>
              <a:buChar char="–"/>
            </a:pPr>
            <a:r>
              <a:rPr lang="en-US" sz="2400" dirty="0">
                <a:solidFill>
                  <a:prstClr val="black"/>
                </a:solidFill>
                <a:latin typeface="Arial" pitchFamily="34" charset="0"/>
                <a:ea typeface="+mn-ea"/>
                <a:cs typeface="Arial" pitchFamily="34" charset="0"/>
              </a:rPr>
              <a:t>Can be influenced by learning, expectations, and perceptual bias</a:t>
            </a:r>
          </a:p>
          <a:p>
            <a:pPr marL="742950" lvl="1" indent="-285750" fontAlgn="auto">
              <a:spcBef>
                <a:spcPct val="20000"/>
              </a:spcBef>
              <a:spcAft>
                <a:spcPts val="0"/>
              </a:spcAft>
              <a:buFont typeface="Arial" pitchFamily="34" charset="0"/>
              <a:buChar char="–"/>
            </a:pPr>
            <a:r>
              <a:rPr lang="en-US" sz="2400" dirty="0">
                <a:solidFill>
                  <a:prstClr val="black"/>
                </a:solidFill>
                <a:latin typeface="Arial" pitchFamily="34" charset="0"/>
                <a:ea typeface="+mn-ea"/>
                <a:cs typeface="Arial" pitchFamily="34" charset="0"/>
              </a:rPr>
              <a:t>Has survival function</a:t>
            </a:r>
          </a:p>
        </p:txBody>
      </p:sp>
      <p:sp>
        <p:nvSpPr>
          <p:cNvPr id="7" name="Content Placeholder 6"/>
          <p:cNvSpPr>
            <a:spLocks noGrp="1"/>
          </p:cNvSpPr>
          <p:nvPr>
            <p:ph idx="1"/>
          </p:nvPr>
        </p:nvSpPr>
        <p:spPr>
          <a:xfrm>
            <a:off x="428172" y="932578"/>
            <a:ext cx="8229600" cy="765629"/>
          </a:xfrm>
        </p:spPr>
        <p:txBody>
          <a:bodyPr>
            <a:noAutofit/>
          </a:bodyPr>
          <a:lstStyle/>
          <a:p>
            <a:pPr marL="0" indent="0">
              <a:buNone/>
            </a:pPr>
            <a:r>
              <a:rPr lang="en-US" b="1" dirty="0" smtClean="0"/>
              <a:t>6-21: IN WHAT WAYS ARE OUR SENSES OF TASTE AND SMELL SIMILAR, AND HOW DO THEY DIFFER?</a:t>
            </a:r>
            <a:endParaRPr lang="en-US" b="1" dirty="0"/>
          </a:p>
        </p:txBody>
      </p:sp>
      <p:sp>
        <p:nvSpPr>
          <p:cNvPr id="97282" name="Rectangle 2"/>
          <p:cNvSpPr>
            <a:spLocks noGrp="1" noChangeArrowheads="1"/>
          </p:cNvSpPr>
          <p:nvPr>
            <p:ph type="title"/>
          </p:nvPr>
        </p:nvSpPr>
        <p:spPr>
          <a:xfrm>
            <a:off x="413658" y="0"/>
            <a:ext cx="8229600" cy="1143000"/>
          </a:xfrm>
        </p:spPr>
        <p:txBody>
          <a:bodyPr/>
          <a:lstStyle/>
          <a:p>
            <a:pPr eaLnBrk="1" hangingPunct="1">
              <a:defRPr/>
            </a:pPr>
            <a:r>
              <a:rPr lang="en-US" dirty="0">
                <a:ea typeface="ＭＳ Ｐゴシック" charset="0"/>
              </a:rPr>
              <a:t>The </a:t>
            </a:r>
            <a:r>
              <a:rPr lang="en-US" dirty="0" smtClean="0">
                <a:ea typeface="ＭＳ Ｐゴシック" charset="0"/>
              </a:rPr>
              <a:t>Other Senses</a:t>
            </a:r>
            <a:r>
              <a:rPr lang="en-US" dirty="0">
                <a:ea typeface="ＭＳ Ｐゴシック" charset="0"/>
              </a:rPr>
              <a:t>: </a:t>
            </a:r>
            <a:r>
              <a:rPr lang="en-US" dirty="0" smtClean="0"/>
              <a:t>Taste</a:t>
            </a:r>
            <a:endParaRPr lang="en-US" dirty="0"/>
          </a:p>
        </p:txBody>
      </p:sp>
    </p:spTree>
    <p:extLst>
      <p:ext uri="{BB962C8B-B14F-4D97-AF65-F5344CB8AC3E}">
        <p14:creationId xmlns:p14="http://schemas.microsoft.com/office/powerpoint/2010/main" val="173426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73088" y="4667333"/>
            <a:ext cx="7885112" cy="969185"/>
          </a:xfrm>
          <a:custGeom>
            <a:avLst/>
            <a:gdLst>
              <a:gd name="connsiteX0" fmla="*/ 0 w 7885112"/>
              <a:gd name="connsiteY0" fmla="*/ 0 h 969185"/>
              <a:gd name="connsiteX1" fmla="*/ 7885112 w 7885112"/>
              <a:gd name="connsiteY1" fmla="*/ 0 h 969185"/>
              <a:gd name="connsiteX2" fmla="*/ 7885112 w 7885112"/>
              <a:gd name="connsiteY2" fmla="*/ 969185 h 969185"/>
              <a:gd name="connsiteX3" fmla="*/ 0 w 7885112"/>
              <a:gd name="connsiteY3" fmla="*/ 969185 h 969185"/>
              <a:gd name="connsiteX4" fmla="*/ 0 w 7885112"/>
              <a:gd name="connsiteY4" fmla="*/ 0 h 96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112" h="969185">
                <a:moveTo>
                  <a:pt x="0" y="0"/>
                </a:moveTo>
                <a:lnTo>
                  <a:pt x="7885112" y="0"/>
                </a:lnTo>
                <a:lnTo>
                  <a:pt x="7885112" y="969185"/>
                </a:lnTo>
                <a:lnTo>
                  <a:pt x="0" y="96918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Each kind of receptor reacts to different types of food molecules and sends messages to the brain</a:t>
            </a:r>
            <a:endParaRPr lang="en-US" sz="2400" kern="1200" dirty="0">
              <a:latin typeface="Arial" pitchFamily="34" charset="0"/>
              <a:cs typeface="Arial" pitchFamily="34" charset="0"/>
            </a:endParaRPr>
          </a:p>
        </p:txBody>
      </p:sp>
      <p:sp>
        <p:nvSpPr>
          <p:cNvPr id="5" name="Freeform 4"/>
          <p:cNvSpPr/>
          <p:nvPr/>
        </p:nvSpPr>
        <p:spPr>
          <a:xfrm>
            <a:off x="573088" y="3191262"/>
            <a:ext cx="7885112" cy="1490608"/>
          </a:xfrm>
          <a:custGeom>
            <a:avLst/>
            <a:gdLst>
              <a:gd name="connsiteX0" fmla="*/ 0 w 7885112"/>
              <a:gd name="connsiteY0" fmla="*/ 522055 h 1490607"/>
              <a:gd name="connsiteX1" fmla="*/ 3756230 w 7885112"/>
              <a:gd name="connsiteY1" fmla="*/ 522055 h 1490607"/>
              <a:gd name="connsiteX2" fmla="*/ 3756230 w 7885112"/>
              <a:gd name="connsiteY2" fmla="*/ 372652 h 1490607"/>
              <a:gd name="connsiteX3" fmla="*/ 3569904 w 7885112"/>
              <a:gd name="connsiteY3" fmla="*/ 372652 h 1490607"/>
              <a:gd name="connsiteX4" fmla="*/ 3942556 w 7885112"/>
              <a:gd name="connsiteY4" fmla="*/ 0 h 1490607"/>
              <a:gd name="connsiteX5" fmla="*/ 4315208 w 7885112"/>
              <a:gd name="connsiteY5" fmla="*/ 372652 h 1490607"/>
              <a:gd name="connsiteX6" fmla="*/ 4128882 w 7885112"/>
              <a:gd name="connsiteY6" fmla="*/ 372652 h 1490607"/>
              <a:gd name="connsiteX7" fmla="*/ 4128882 w 7885112"/>
              <a:gd name="connsiteY7" fmla="*/ 522055 h 1490607"/>
              <a:gd name="connsiteX8" fmla="*/ 7885112 w 7885112"/>
              <a:gd name="connsiteY8" fmla="*/ 522055 h 1490607"/>
              <a:gd name="connsiteX9" fmla="*/ 7885112 w 7885112"/>
              <a:gd name="connsiteY9" fmla="*/ 1490607 h 1490607"/>
              <a:gd name="connsiteX10" fmla="*/ 0 w 7885112"/>
              <a:gd name="connsiteY10" fmla="*/ 1490607 h 1490607"/>
              <a:gd name="connsiteX11" fmla="*/ 0 w 7885112"/>
              <a:gd name="connsiteY11" fmla="*/ 522055 h 149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85112" h="1490607">
                <a:moveTo>
                  <a:pt x="7885112" y="968552"/>
                </a:moveTo>
                <a:lnTo>
                  <a:pt x="4128882" y="968552"/>
                </a:lnTo>
                <a:lnTo>
                  <a:pt x="4128882" y="1117955"/>
                </a:lnTo>
                <a:lnTo>
                  <a:pt x="4315208" y="1117955"/>
                </a:lnTo>
                <a:lnTo>
                  <a:pt x="3942556" y="1490606"/>
                </a:lnTo>
                <a:lnTo>
                  <a:pt x="3569904" y="1117955"/>
                </a:lnTo>
                <a:lnTo>
                  <a:pt x="3756230" y="1117955"/>
                </a:lnTo>
                <a:lnTo>
                  <a:pt x="3756230" y="968552"/>
                </a:lnTo>
                <a:lnTo>
                  <a:pt x="0" y="968552"/>
                </a:lnTo>
                <a:lnTo>
                  <a:pt x="0" y="1"/>
                </a:lnTo>
                <a:lnTo>
                  <a:pt x="7885112" y="1"/>
                </a:lnTo>
                <a:lnTo>
                  <a:pt x="7885112" y="96855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170687" tIns="170689" rIns="170688" bIns="692743"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Each bud contains a pore with 50-100 taste receptors</a:t>
            </a:r>
            <a:endParaRPr lang="en-US" sz="2400" kern="1200" dirty="0">
              <a:latin typeface="Arial" pitchFamily="34" charset="0"/>
              <a:cs typeface="Arial" pitchFamily="34" charset="0"/>
            </a:endParaRPr>
          </a:p>
        </p:txBody>
      </p:sp>
      <p:sp>
        <p:nvSpPr>
          <p:cNvPr id="6" name="Freeform 5"/>
          <p:cNvSpPr/>
          <p:nvPr/>
        </p:nvSpPr>
        <p:spPr>
          <a:xfrm>
            <a:off x="573088" y="1715192"/>
            <a:ext cx="7885112" cy="1490609"/>
          </a:xfrm>
          <a:custGeom>
            <a:avLst/>
            <a:gdLst>
              <a:gd name="connsiteX0" fmla="*/ 0 w 7885112"/>
              <a:gd name="connsiteY0" fmla="*/ 522055 h 1490607"/>
              <a:gd name="connsiteX1" fmla="*/ 3756230 w 7885112"/>
              <a:gd name="connsiteY1" fmla="*/ 522055 h 1490607"/>
              <a:gd name="connsiteX2" fmla="*/ 3756230 w 7885112"/>
              <a:gd name="connsiteY2" fmla="*/ 372652 h 1490607"/>
              <a:gd name="connsiteX3" fmla="*/ 3569904 w 7885112"/>
              <a:gd name="connsiteY3" fmla="*/ 372652 h 1490607"/>
              <a:gd name="connsiteX4" fmla="*/ 3942556 w 7885112"/>
              <a:gd name="connsiteY4" fmla="*/ 0 h 1490607"/>
              <a:gd name="connsiteX5" fmla="*/ 4315208 w 7885112"/>
              <a:gd name="connsiteY5" fmla="*/ 372652 h 1490607"/>
              <a:gd name="connsiteX6" fmla="*/ 4128882 w 7885112"/>
              <a:gd name="connsiteY6" fmla="*/ 372652 h 1490607"/>
              <a:gd name="connsiteX7" fmla="*/ 4128882 w 7885112"/>
              <a:gd name="connsiteY7" fmla="*/ 522055 h 1490607"/>
              <a:gd name="connsiteX8" fmla="*/ 7885112 w 7885112"/>
              <a:gd name="connsiteY8" fmla="*/ 522055 h 1490607"/>
              <a:gd name="connsiteX9" fmla="*/ 7885112 w 7885112"/>
              <a:gd name="connsiteY9" fmla="*/ 1490607 h 1490607"/>
              <a:gd name="connsiteX10" fmla="*/ 0 w 7885112"/>
              <a:gd name="connsiteY10" fmla="*/ 1490607 h 1490607"/>
              <a:gd name="connsiteX11" fmla="*/ 0 w 7885112"/>
              <a:gd name="connsiteY11" fmla="*/ 522055 h 149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85112" h="1490607">
                <a:moveTo>
                  <a:pt x="7885112" y="968552"/>
                </a:moveTo>
                <a:lnTo>
                  <a:pt x="4128882" y="968552"/>
                </a:lnTo>
                <a:lnTo>
                  <a:pt x="4128882" y="1117955"/>
                </a:lnTo>
                <a:lnTo>
                  <a:pt x="4315208" y="1117955"/>
                </a:lnTo>
                <a:lnTo>
                  <a:pt x="3942556" y="1490606"/>
                </a:lnTo>
                <a:lnTo>
                  <a:pt x="3569904" y="1117955"/>
                </a:lnTo>
                <a:lnTo>
                  <a:pt x="3756230" y="1117955"/>
                </a:lnTo>
                <a:lnTo>
                  <a:pt x="3756230" y="968552"/>
                </a:lnTo>
                <a:lnTo>
                  <a:pt x="0" y="968552"/>
                </a:lnTo>
                <a:lnTo>
                  <a:pt x="0" y="1"/>
                </a:lnTo>
                <a:lnTo>
                  <a:pt x="7885112" y="1"/>
                </a:lnTo>
                <a:lnTo>
                  <a:pt x="7885112" y="96855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170687" tIns="170689" rIns="170688" bIns="692743"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Inside each little bump on the top and sides of the tongue are 200+ taste buds</a:t>
            </a:r>
            <a:endParaRPr lang="en-US" sz="2400" kern="1200" dirty="0">
              <a:latin typeface="Arial" pitchFamily="34" charset="0"/>
              <a:cs typeface="Arial" pitchFamily="34" charset="0"/>
            </a:endParaRPr>
          </a:p>
        </p:txBody>
      </p:sp>
      <p:sp>
        <p:nvSpPr>
          <p:cNvPr id="103425" name="Title 1"/>
          <p:cNvSpPr>
            <a:spLocks noGrp="1"/>
          </p:cNvSpPr>
          <p:nvPr>
            <p:ph type="title"/>
          </p:nvPr>
        </p:nvSpPr>
        <p:spPr/>
        <p:txBody>
          <a:bodyPr/>
          <a:lstStyle/>
          <a:p>
            <a:r>
              <a:rPr lang="en-US" dirty="0" smtClean="0">
                <a:latin typeface="Arial" charset="0"/>
                <a:ea typeface="ＭＳ Ｐゴシック" charset="0"/>
                <a:cs typeface="ＭＳ Ｐゴシック" charset="0"/>
              </a:rPr>
              <a:t>The Other Senses: Taste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3698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type="body" sz="half" idx="1"/>
          </p:nvPr>
        </p:nvSpPr>
        <p:spPr/>
        <p:txBody>
          <a:bodyPr>
            <a:normAutofit/>
          </a:bodyPr>
          <a:lstStyle/>
          <a:p>
            <a:pPr marL="0" indent="0">
              <a:lnSpc>
                <a:spcPct val="80000"/>
              </a:lnSpc>
              <a:buNone/>
            </a:pPr>
            <a:r>
              <a:rPr lang="en-US" dirty="0"/>
              <a:t>Experience of smell (olfaction)</a:t>
            </a:r>
          </a:p>
          <a:p>
            <a:pPr lvl="1"/>
            <a:r>
              <a:rPr lang="en-US" altLang="ja-JP" dirty="0" smtClean="0">
                <a:latin typeface="Arial" charset="0"/>
                <a:ea typeface="ＭＳ Ｐゴシック" charset="0"/>
                <a:cs typeface="ＭＳ Ｐゴシック" charset="0"/>
              </a:rPr>
              <a:t>Like taste, smell is a chemical sense</a:t>
            </a:r>
          </a:p>
          <a:p>
            <a:pPr lvl="1"/>
            <a:r>
              <a:rPr lang="en-US" altLang="ja-JP" dirty="0" smtClean="0">
                <a:latin typeface="Arial" charset="0"/>
                <a:ea typeface="ＭＳ Ｐゴシック" charset="0"/>
                <a:cs typeface="ＭＳ Ｐゴシック" charset="0"/>
              </a:rPr>
              <a:t>Olfactory receptor cells in the olfactory bulb in the nose</a:t>
            </a:r>
          </a:p>
          <a:p>
            <a:pPr lvl="1"/>
            <a:r>
              <a:rPr lang="en-US" altLang="ja-JP" dirty="0" smtClean="0">
                <a:latin typeface="Arial" charset="0"/>
                <a:ea typeface="ＭＳ Ｐゴシック" charset="0"/>
                <a:cs typeface="ＭＳ Ｐゴシック" charset="0"/>
              </a:rPr>
              <a:t>A combination of several odor molecules stimulate different receptors to detect them</a:t>
            </a:r>
          </a:p>
          <a:p>
            <a:pPr lvl="1"/>
            <a:r>
              <a:rPr lang="en-US" altLang="ja-JP" dirty="0" smtClean="0">
                <a:latin typeface="Arial" charset="0"/>
                <a:ea typeface="ＭＳ Ｐゴシック" charset="0"/>
                <a:cs typeface="ＭＳ Ｐゴシック" charset="0"/>
              </a:rPr>
              <a:t>These patterns are interpreted by the olfactory cortex. </a:t>
            </a:r>
            <a:endParaRPr lang="en-US" altLang="ja-JP" dirty="0">
              <a:latin typeface="Arial" charset="0"/>
              <a:ea typeface="ＭＳ Ｐゴシック" charset="0"/>
              <a:cs typeface="ＭＳ Ｐゴシック" charset="0"/>
            </a:endParaRPr>
          </a:p>
        </p:txBody>
      </p:sp>
      <p:sp>
        <p:nvSpPr>
          <p:cNvPr id="95233" name="Title 1"/>
          <p:cNvSpPr>
            <a:spLocks noGrp="1"/>
          </p:cNvSpPr>
          <p:nvPr>
            <p:ph type="title"/>
          </p:nvPr>
        </p:nvSpPr>
        <p:spPr/>
        <p:txBody>
          <a:bodyPr/>
          <a:lstStyle/>
          <a:p>
            <a:r>
              <a:rPr lang="en-US" dirty="0" smtClean="0">
                <a:latin typeface="Arial" charset="0"/>
                <a:ea typeface="ＭＳ Ｐゴシック" charset="0"/>
                <a:cs typeface="ＭＳ Ｐゴシック" charset="0"/>
              </a:rPr>
              <a:t>The Other Senses: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Smell</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6627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26773" y="4533896"/>
            <a:ext cx="8229600" cy="1909763"/>
          </a:xfrm>
        </p:spPr>
        <p:txBody>
          <a:bodyPr>
            <a:normAutofit lnSpcReduction="10000"/>
          </a:bodyPr>
          <a:lstStyle/>
          <a:p>
            <a:r>
              <a:rPr lang="en-US" dirty="0"/>
              <a:t>Information from the taste buds travels to an area between the frontal and temporal lobes of the brain. </a:t>
            </a:r>
          </a:p>
          <a:p>
            <a:r>
              <a:rPr lang="en-US" dirty="0"/>
              <a:t>It registers in an area not far from where the brain receives information from our sense of smell, which interacts with taste. </a:t>
            </a:r>
          </a:p>
          <a:p>
            <a:endParaRPr lang="en-US" dirty="0"/>
          </a:p>
        </p:txBody>
      </p:sp>
      <p:pic>
        <p:nvPicPr>
          <p:cNvPr id="4" name="Picture 3" descr="The figure is a crossectional  diagram of how the sense of smell works. The processes are labeled as follows. Odorants bind&#10;to receptors.&#10;2. Olfactory receptor&#10;cells are activated and&#10;send electric signals.&#10;3. The signals are relayed&#10;via converged axons.&#10;4. The signals are transmitted&#10;to higher regions of the b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114" y="208722"/>
            <a:ext cx="5811571" cy="3512772"/>
          </a:xfrm>
          <a:prstGeom prst="rect">
            <a:avLst/>
          </a:prstGeom>
        </p:spPr>
      </p:pic>
      <p:sp>
        <p:nvSpPr>
          <p:cNvPr id="108545" name="Title 1"/>
          <p:cNvSpPr>
            <a:spLocks noGrp="1"/>
          </p:cNvSpPr>
          <p:nvPr>
            <p:ph type="title"/>
          </p:nvPr>
        </p:nvSpPr>
        <p:spPr>
          <a:xfrm>
            <a:off x="0" y="3872947"/>
            <a:ext cx="9144000" cy="546100"/>
          </a:xfrm>
        </p:spPr>
        <p:txBody>
          <a:bodyPr>
            <a:noAutofit/>
          </a:bodyPr>
          <a:lstStyle/>
          <a:p>
            <a:r>
              <a:rPr lang="en-US" dirty="0" smtClean="0"/>
              <a:t>THE SENSE OF SMELL</a:t>
            </a:r>
            <a:endParaRPr lang="en-US" dirty="0"/>
          </a:p>
        </p:txBody>
      </p:sp>
    </p:spTree>
    <p:extLst>
      <p:ext uri="{BB962C8B-B14F-4D97-AF65-F5344CB8AC3E}">
        <p14:creationId xmlns:p14="http://schemas.microsoft.com/office/powerpoint/2010/main" val="3829026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man and a dog are nose-to-no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953" y="1592458"/>
            <a:ext cx="3891906" cy="3078084"/>
          </a:xfrm>
          <a:prstGeom prst="rect">
            <a:avLst/>
          </a:prstGeom>
        </p:spPr>
      </p:pic>
      <p:sp>
        <p:nvSpPr>
          <p:cNvPr id="6" name="Rectangle 5"/>
          <p:cNvSpPr/>
          <p:nvPr/>
        </p:nvSpPr>
        <p:spPr>
          <a:xfrm>
            <a:off x="428172" y="1670205"/>
            <a:ext cx="3911600" cy="2312247"/>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bg1"/>
                </a:solidFill>
                <a:latin typeface="Arial" pitchFamily="34" charset="0"/>
                <a:cs typeface="Arial" pitchFamily="34" charset="0"/>
              </a:rPr>
              <a:t>THE NOSE KNOWS</a:t>
            </a:r>
            <a:br>
              <a:rPr lang="en-US" sz="2400" dirty="0" smtClean="0">
                <a:solidFill>
                  <a:schemeClr val="bg1"/>
                </a:solidFill>
                <a:latin typeface="Arial" pitchFamily="34" charset="0"/>
                <a:cs typeface="Arial" pitchFamily="34" charset="0"/>
              </a:rPr>
            </a:br>
            <a:r>
              <a:rPr lang="en-US" sz="2400" dirty="0" smtClean="0">
                <a:solidFill>
                  <a:schemeClr val="bg1"/>
                </a:solidFill>
                <a:latin typeface="Arial" pitchFamily="34" charset="0"/>
                <a:cs typeface="Arial" pitchFamily="34" charset="0"/>
              </a:rPr>
              <a:t> </a:t>
            </a:r>
            <a:r>
              <a:rPr lang="en-US" sz="2400" dirty="0">
                <a:solidFill>
                  <a:schemeClr val="bg1"/>
                </a:solidFill>
                <a:latin typeface="Arial" pitchFamily="34" charset="0"/>
                <a:cs typeface="Arial" pitchFamily="34" charset="0"/>
              </a:rPr>
              <a:t>Humans have some 20 million olfactory receptors. A bloodhound has 220 </a:t>
            </a:r>
            <a:r>
              <a:rPr lang="en-US" sz="2400" dirty="0" smtClean="0">
                <a:solidFill>
                  <a:schemeClr val="bg1"/>
                </a:solidFill>
                <a:latin typeface="Arial" pitchFamily="34" charset="0"/>
                <a:cs typeface="Arial" pitchFamily="34" charset="0"/>
              </a:rPr>
              <a:t>million  </a:t>
            </a:r>
            <a:r>
              <a:rPr lang="pl-PL" sz="2400" dirty="0" smtClean="0">
                <a:solidFill>
                  <a:schemeClr val="bg1"/>
                </a:solidFill>
                <a:latin typeface="Arial" pitchFamily="34" charset="0"/>
                <a:cs typeface="Arial" pitchFamily="34" charset="0"/>
              </a:rPr>
              <a:t>(</a:t>
            </a:r>
            <a:r>
              <a:rPr lang="pl-PL" sz="2400" dirty="0">
                <a:solidFill>
                  <a:schemeClr val="bg1"/>
                </a:solidFill>
                <a:latin typeface="Arial" pitchFamily="34" charset="0"/>
                <a:cs typeface="Arial" pitchFamily="34" charset="0"/>
              </a:rPr>
              <a:t>Herz, 2007).</a:t>
            </a:r>
            <a:endParaRPr lang="en-US" sz="2400" dirty="0">
              <a:solidFill>
                <a:schemeClr val="bg1"/>
              </a:solidFill>
              <a:latin typeface="Arial" pitchFamily="34" charset="0"/>
              <a:cs typeface="Arial" pitchFamily="34" charset="0"/>
            </a:endParaRPr>
          </a:p>
        </p:txBody>
      </p:sp>
      <p:sp>
        <p:nvSpPr>
          <p:cNvPr id="107521" name="Title 1"/>
          <p:cNvSpPr>
            <a:spLocks noGrp="1"/>
          </p:cNvSpPr>
          <p:nvPr>
            <p:ph type="title"/>
          </p:nvPr>
        </p:nvSpPr>
        <p:spPr/>
        <p:txBody>
          <a:bodyPr/>
          <a:lstStyle/>
          <a:p>
            <a:r>
              <a:rPr lang="en-US" dirty="0" smtClean="0"/>
              <a:t>The Other Senses: Smell</a:t>
            </a:r>
            <a:endParaRPr lang="en-US" dirty="0"/>
          </a:p>
        </p:txBody>
      </p:sp>
    </p:spTree>
    <p:extLst>
      <p:ext uri="{BB962C8B-B14F-4D97-AF65-F5344CB8AC3E}">
        <p14:creationId xmlns:p14="http://schemas.microsoft.com/office/powerpoint/2010/main" val="2757294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half" idx="1"/>
          </p:nvPr>
        </p:nvSpPr>
        <p:spPr/>
        <p:txBody>
          <a:bodyPr>
            <a:normAutofit/>
          </a:bodyPr>
          <a:lstStyle/>
          <a:p>
            <a:r>
              <a:rPr lang="en-US" dirty="0"/>
              <a:t>Information from the taste buds travels to an area between the frontal and temporal lobes of the brain. </a:t>
            </a:r>
            <a:r>
              <a:rPr lang="en-US" dirty="0" smtClean="0"/>
              <a:t>It </a:t>
            </a:r>
            <a:r>
              <a:rPr lang="en-US" dirty="0"/>
              <a:t>registers in an area not far from where the brain receives information from our sense of smell, which interacts with taste. </a:t>
            </a:r>
            <a:endParaRPr lang="en-US" dirty="0" smtClean="0"/>
          </a:p>
          <a:p>
            <a:r>
              <a:rPr lang="en-US" dirty="0"/>
              <a:t>The brain</a:t>
            </a:r>
            <a:r>
              <a:rPr lang="fr-FR" dirty="0"/>
              <a:t>'</a:t>
            </a:r>
            <a:r>
              <a:rPr lang="en-US" dirty="0"/>
              <a:t>s circuitry for smell also connects with areas involved in memory storage, which helps explain why a smell can trigger a memory.</a:t>
            </a:r>
          </a:p>
          <a:p>
            <a:endParaRPr lang="en-US" dirty="0"/>
          </a:p>
        </p:txBody>
      </p:sp>
      <p:sp>
        <p:nvSpPr>
          <p:cNvPr id="108545" name="Title 1"/>
          <p:cNvSpPr>
            <a:spLocks noGrp="1"/>
          </p:cNvSpPr>
          <p:nvPr>
            <p:ph type="title"/>
          </p:nvPr>
        </p:nvSpPr>
        <p:spPr/>
        <p:txBody>
          <a:bodyPr/>
          <a:lstStyle/>
          <a:p>
            <a:r>
              <a:rPr lang="en-US" dirty="0" smtClean="0"/>
              <a:t>The Other Senses: Smell</a:t>
            </a:r>
            <a:endParaRPr lang="en-US" dirty="0"/>
          </a:p>
        </p:txBody>
      </p:sp>
    </p:spTree>
    <p:extLst>
      <p:ext uri="{BB962C8B-B14F-4D97-AF65-F5344CB8AC3E}">
        <p14:creationId xmlns:p14="http://schemas.microsoft.com/office/powerpoint/2010/main" val="172532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8229600" cy="5017168"/>
          </a:xfrm>
        </p:spPr>
        <p:txBody>
          <a:bodyPr>
            <a:noAutofit/>
          </a:bodyPr>
          <a:lstStyle/>
          <a:p>
            <a:pPr marL="0" indent="0">
              <a:buNone/>
            </a:pPr>
            <a:r>
              <a:rPr lang="en-US" b="1" dirty="0" smtClean="0"/>
              <a:t>6-22: </a:t>
            </a:r>
            <a:r>
              <a:rPr lang="en-US" b="1" dirty="0"/>
              <a:t>HOW </a:t>
            </a:r>
            <a:r>
              <a:rPr lang="en-US" b="1" dirty="0" smtClean="0"/>
              <a:t>DO WE SENSE OUR BODY’S POSITION AND MOVEMENT?</a:t>
            </a:r>
            <a:endParaRPr lang="en-US" b="1" dirty="0"/>
          </a:p>
          <a:p>
            <a:pPr marL="0" indent="0">
              <a:lnSpc>
                <a:spcPct val="80000"/>
              </a:lnSpc>
              <a:buNone/>
            </a:pPr>
            <a:r>
              <a:rPr lang="en-US" b="1" dirty="0"/>
              <a:t>Kinesthesia</a:t>
            </a:r>
          </a:p>
          <a:p>
            <a:pPr lvl="1"/>
            <a:r>
              <a:rPr lang="en-US" dirty="0">
                <a:latin typeface="Arial" charset="0"/>
                <a:ea typeface="ＭＳ Ｐゴシック" charset="0"/>
                <a:cs typeface="ＭＳ Ｐゴシック" charset="0"/>
              </a:rPr>
              <a:t>System for sensing the position and movement of individual body parts</a:t>
            </a:r>
          </a:p>
          <a:p>
            <a:pPr lvl="1"/>
            <a:r>
              <a:rPr lang="en-US" dirty="0">
                <a:latin typeface="Arial" charset="0"/>
                <a:ea typeface="ＭＳ Ｐゴシック" charset="0"/>
              </a:rPr>
              <a:t>Interacts with vision</a:t>
            </a:r>
          </a:p>
          <a:p>
            <a:pPr marL="0" indent="0">
              <a:lnSpc>
                <a:spcPct val="80000"/>
              </a:lnSpc>
              <a:buNone/>
            </a:pPr>
            <a:r>
              <a:rPr lang="en-US" b="1" dirty="0"/>
              <a:t>Vestibular sense</a:t>
            </a:r>
          </a:p>
          <a:p>
            <a:pPr lvl="1"/>
            <a:r>
              <a:rPr lang="en-US" dirty="0">
                <a:latin typeface="Arial" charset="0"/>
                <a:ea typeface="ＭＳ Ｐゴシック" charset="0"/>
                <a:cs typeface="ＭＳ Ｐゴシック" charset="0"/>
              </a:rPr>
              <a:t>Sense of body movement and position, including the sense of </a:t>
            </a:r>
            <a:r>
              <a:rPr lang="en-US" dirty="0" smtClean="0">
                <a:latin typeface="Arial" charset="0"/>
                <a:ea typeface="ＭＳ Ｐゴシック" charset="0"/>
                <a:cs typeface="ＭＳ Ｐゴシック" charset="0"/>
              </a:rPr>
              <a:t>balance</a:t>
            </a:r>
          </a:p>
          <a:p>
            <a:pPr lvl="1"/>
            <a:endParaRPr lang="en-US" dirty="0" smtClean="0"/>
          </a:p>
        </p:txBody>
      </p:sp>
      <p:sp>
        <p:nvSpPr>
          <p:cNvPr id="2" name="Title 1"/>
          <p:cNvSpPr>
            <a:spLocks noGrp="1"/>
          </p:cNvSpPr>
          <p:nvPr>
            <p:ph type="title"/>
          </p:nvPr>
        </p:nvSpPr>
        <p:spPr/>
        <p:txBody>
          <a:bodyPr>
            <a:noAutofit/>
          </a:bodyPr>
          <a:lstStyle/>
          <a:p>
            <a:r>
              <a:rPr lang="en-US" dirty="0" smtClean="0"/>
              <a:t/>
            </a:r>
            <a:br>
              <a:rPr lang="en-US" dirty="0" smtClean="0"/>
            </a:br>
            <a:r>
              <a:rPr lang="en-US" dirty="0" smtClean="0"/>
              <a:t>The Other Senses: </a:t>
            </a:r>
            <a:br>
              <a:rPr lang="en-US" dirty="0" smtClean="0"/>
            </a:br>
            <a:r>
              <a:rPr lang="en-US" dirty="0" smtClean="0"/>
              <a:t>Body Position and Movement</a:t>
            </a:r>
            <a:br>
              <a:rPr lang="en-US" dirty="0" smtClean="0"/>
            </a:br>
            <a:endParaRPr lang="en-US" dirty="0"/>
          </a:p>
        </p:txBody>
      </p:sp>
    </p:spTree>
    <p:extLst>
      <p:ext uri="{BB962C8B-B14F-4D97-AF65-F5344CB8AC3E}">
        <p14:creationId xmlns:p14="http://schemas.microsoft.com/office/powerpoint/2010/main" val="1331344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8229600" cy="4972050"/>
          </a:xfrm>
        </p:spPr>
        <p:txBody>
          <a:bodyPr>
            <a:noAutofit/>
          </a:bodyPr>
          <a:lstStyle/>
          <a:p>
            <a:pPr marL="0" indent="0">
              <a:buNone/>
            </a:pPr>
            <a:r>
              <a:rPr lang="en-US" b="1" dirty="0" smtClean="0"/>
              <a:t>6-23: HOW DOES </a:t>
            </a:r>
            <a:r>
              <a:rPr lang="en-US" b="1" i="1" dirty="0" smtClean="0"/>
              <a:t>SENSORY INTERACTION </a:t>
            </a:r>
            <a:r>
              <a:rPr lang="en-US" b="1" dirty="0" smtClean="0"/>
              <a:t>INFLUENCE OUR PERCEPTIONS, AND WHAT IS </a:t>
            </a:r>
            <a:r>
              <a:rPr lang="en-US" b="1" i="1" dirty="0" smtClean="0"/>
              <a:t>EMBODIED COGNITION?</a:t>
            </a:r>
          </a:p>
          <a:p>
            <a:pPr marL="0" indent="0">
              <a:buNone/>
            </a:pPr>
            <a:r>
              <a:rPr lang="en-US" dirty="0" smtClean="0"/>
              <a:t>Senses </a:t>
            </a:r>
            <a:r>
              <a:rPr lang="en-US" dirty="0"/>
              <a:t>are not totally separate information </a:t>
            </a:r>
            <a:r>
              <a:rPr lang="en-US" dirty="0" smtClean="0"/>
              <a:t>channels</a:t>
            </a:r>
          </a:p>
          <a:p>
            <a:pPr marL="0" indent="0">
              <a:buNone/>
            </a:pPr>
            <a:endParaRPr lang="en-US" b="1" dirty="0" smtClean="0">
              <a:latin typeface="Arial" charset="0"/>
              <a:ea typeface="ＭＳ Ｐゴシック" charset="0"/>
            </a:endParaRPr>
          </a:p>
          <a:p>
            <a:pPr marL="0" indent="0">
              <a:buNone/>
            </a:pPr>
            <a:r>
              <a:rPr lang="en-US" b="1" dirty="0" smtClean="0">
                <a:latin typeface="Arial" charset="0"/>
                <a:ea typeface="ＭＳ Ｐゴシック" charset="0"/>
              </a:rPr>
              <a:t>Sensory interaction: </a:t>
            </a:r>
            <a:r>
              <a:rPr lang="en-US" dirty="0" smtClean="0">
                <a:latin typeface="Arial" charset="0"/>
                <a:ea typeface="ＭＳ Ｐゴシック" charset="0"/>
              </a:rPr>
              <a:t>The </a:t>
            </a:r>
            <a:r>
              <a:rPr lang="en-US" dirty="0">
                <a:latin typeface="Arial" charset="0"/>
                <a:ea typeface="ＭＳ Ｐゴシック" charset="0"/>
              </a:rPr>
              <a:t>principle that one sense may influence another, as when the smell of food influences </a:t>
            </a:r>
            <a:r>
              <a:rPr lang="en-US" dirty="0" smtClean="0">
                <a:latin typeface="Arial" charset="0"/>
                <a:ea typeface="ＭＳ Ｐゴシック" charset="0"/>
              </a:rPr>
              <a:t>taste</a:t>
            </a:r>
            <a:endParaRPr lang="en-US" b="1" dirty="0"/>
          </a:p>
          <a:p>
            <a:pPr marL="0" indent="0">
              <a:lnSpc>
                <a:spcPct val="80000"/>
              </a:lnSpc>
              <a:buNone/>
            </a:pPr>
            <a:endParaRPr lang="en-US" dirty="0" smtClean="0"/>
          </a:p>
          <a:p>
            <a:pPr marL="0" indent="0">
              <a:lnSpc>
                <a:spcPct val="80000"/>
              </a:lnSpc>
              <a:buNone/>
            </a:pPr>
            <a:r>
              <a:rPr lang="en-US" dirty="0" smtClean="0"/>
              <a:t>Examples </a:t>
            </a:r>
            <a:r>
              <a:rPr lang="en-US" dirty="0"/>
              <a:t>of sensory interaction</a:t>
            </a:r>
          </a:p>
          <a:p>
            <a:pPr lvl="1"/>
            <a:r>
              <a:rPr lang="en-US" dirty="0"/>
              <a:t>Smell + texture + taste = flavor</a:t>
            </a:r>
          </a:p>
          <a:p>
            <a:pPr lvl="1"/>
            <a:r>
              <a:rPr lang="en-US" dirty="0"/>
              <a:t>Vision + hearing interact</a:t>
            </a:r>
          </a:p>
          <a:p>
            <a:endParaRPr lang="en-US" dirty="0" smtClean="0"/>
          </a:p>
          <a:p>
            <a:pPr marL="457200" lvl="1" indent="0">
              <a:buNone/>
            </a:pPr>
            <a:endParaRPr lang="en-US" dirty="0" smtClean="0"/>
          </a:p>
        </p:txBody>
      </p:sp>
      <p:sp>
        <p:nvSpPr>
          <p:cNvPr id="2" name="Title 1"/>
          <p:cNvSpPr>
            <a:spLocks noGrp="1"/>
          </p:cNvSpPr>
          <p:nvPr>
            <p:ph type="title"/>
          </p:nvPr>
        </p:nvSpPr>
        <p:spPr/>
        <p:txBody>
          <a:bodyPr>
            <a:noAutofit/>
          </a:bodyPr>
          <a:lstStyle/>
          <a:p>
            <a:r>
              <a:rPr lang="en-US" dirty="0" smtClean="0"/>
              <a:t/>
            </a:r>
            <a:br>
              <a:rPr lang="en-US" dirty="0" smtClean="0"/>
            </a:br>
            <a:r>
              <a:rPr lang="en-US" dirty="0" smtClean="0"/>
              <a:t>The Other Senses </a:t>
            </a:r>
            <a:br>
              <a:rPr lang="en-US" dirty="0" smtClean="0"/>
            </a:br>
            <a:r>
              <a:rPr lang="en-US" dirty="0" smtClean="0"/>
              <a:t>Sensory Interaction</a:t>
            </a:r>
            <a:br>
              <a:rPr lang="en-US" dirty="0" smtClean="0"/>
            </a:br>
            <a:endParaRPr lang="en-US" dirty="0"/>
          </a:p>
        </p:txBody>
      </p:sp>
    </p:spTree>
    <p:extLst>
      <p:ext uri="{BB962C8B-B14F-4D97-AF65-F5344CB8AC3E}">
        <p14:creationId xmlns:p14="http://schemas.microsoft.com/office/powerpoint/2010/main" val="836549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rmAutofit/>
          </a:bodyPr>
          <a:lstStyle/>
          <a:p>
            <a:pPr marL="0" indent="0">
              <a:lnSpc>
                <a:spcPct val="80000"/>
              </a:lnSpc>
              <a:buNone/>
            </a:pPr>
            <a:r>
              <a:rPr lang="en-US" b="1" dirty="0"/>
              <a:t>Signal detection theory </a:t>
            </a:r>
          </a:p>
          <a:p>
            <a:pPr lvl="1"/>
            <a:r>
              <a:rPr lang="en-US" dirty="0"/>
              <a:t>P</a:t>
            </a:r>
            <a:r>
              <a:rPr lang="en-US" dirty="0" smtClean="0"/>
              <a:t>redicts how and </a:t>
            </a:r>
            <a:r>
              <a:rPr lang="en-US" dirty="0"/>
              <a:t>when we will detect a faint </a:t>
            </a:r>
            <a:r>
              <a:rPr lang="en-US" dirty="0" smtClean="0"/>
              <a:t>stimulus </a:t>
            </a:r>
            <a:r>
              <a:rPr lang="en-US" i="1" dirty="0" smtClean="0"/>
              <a:t>(signal) </a:t>
            </a:r>
            <a:r>
              <a:rPr lang="en-US" dirty="0"/>
              <a:t>amid background </a:t>
            </a:r>
            <a:r>
              <a:rPr lang="en-US" dirty="0" smtClean="0"/>
              <a:t>stimulation </a:t>
            </a:r>
            <a:r>
              <a:rPr lang="en-US" i="1" dirty="0" smtClean="0"/>
              <a:t>(noise)</a:t>
            </a:r>
          </a:p>
          <a:p>
            <a:pPr lvl="1"/>
            <a:r>
              <a:rPr lang="en-US" dirty="0" smtClean="0"/>
              <a:t>Individual thresholds vary depending </a:t>
            </a:r>
            <a:r>
              <a:rPr lang="en-US" dirty="0"/>
              <a:t>on the strength of the signal and also on our experience</a:t>
            </a:r>
            <a:r>
              <a:rPr lang="en-US" dirty="0" smtClean="0"/>
              <a:t>, expectations</a:t>
            </a:r>
            <a:r>
              <a:rPr lang="en-US" dirty="0"/>
              <a:t>, motivation, and </a:t>
            </a:r>
            <a:r>
              <a:rPr lang="en-US" dirty="0" smtClean="0"/>
              <a:t>alertness</a:t>
            </a:r>
            <a:endParaRPr lang="en-US" dirty="0"/>
          </a:p>
        </p:txBody>
      </p:sp>
      <p:sp>
        <p:nvSpPr>
          <p:cNvPr id="2" name="Title 1"/>
          <p:cNvSpPr>
            <a:spLocks noGrp="1"/>
          </p:cNvSpPr>
          <p:nvPr>
            <p:ph type="title"/>
          </p:nvPr>
        </p:nvSpPr>
        <p:spPr/>
        <p:txBody>
          <a:bodyPr/>
          <a:lstStyle/>
          <a:p>
            <a:r>
              <a:rPr lang="en-US" dirty="0" smtClean="0"/>
              <a:t>Basic Concepts of Sensation and Perception</a:t>
            </a:r>
            <a:br>
              <a:rPr lang="en-US" dirty="0" smtClean="0"/>
            </a:br>
            <a:r>
              <a:rPr lang="en-US" dirty="0" smtClean="0"/>
              <a:t>Thresholds</a:t>
            </a:r>
            <a:endParaRPr lang="en-US" dirty="0"/>
          </a:p>
        </p:txBody>
      </p:sp>
    </p:spTree>
    <p:extLst>
      <p:ext uri="{BB962C8B-B14F-4D97-AF65-F5344CB8AC3E}">
        <p14:creationId xmlns:p14="http://schemas.microsoft.com/office/powerpoint/2010/main" val="157239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noAutofit/>
          </a:bodyPr>
          <a:lstStyle/>
          <a:p>
            <a:pPr marL="0" indent="0">
              <a:lnSpc>
                <a:spcPct val="80000"/>
              </a:lnSpc>
              <a:buNone/>
            </a:pPr>
            <a:r>
              <a:rPr lang="en-US" b="1" dirty="0"/>
              <a:t>Embodied </a:t>
            </a:r>
            <a:r>
              <a:rPr lang="en-US" b="1" dirty="0" smtClean="0"/>
              <a:t>cognition: </a:t>
            </a:r>
            <a:r>
              <a:rPr lang="en-US" dirty="0" smtClean="0"/>
              <a:t>Influence </a:t>
            </a:r>
            <a:r>
              <a:rPr lang="en-US" dirty="0"/>
              <a:t>of bodily sensations, gestures, and other states on cognitive preferences and </a:t>
            </a:r>
            <a:r>
              <a:rPr lang="en-US" dirty="0" smtClean="0"/>
              <a:t>judgments</a:t>
            </a:r>
          </a:p>
          <a:p>
            <a:pPr marL="0" indent="0">
              <a:lnSpc>
                <a:spcPct val="80000"/>
              </a:lnSpc>
              <a:buNone/>
            </a:pPr>
            <a:endParaRPr lang="en-US" dirty="0"/>
          </a:p>
          <a:p>
            <a:pPr marL="0" indent="0">
              <a:lnSpc>
                <a:spcPct val="80000"/>
              </a:lnSpc>
              <a:buNone/>
            </a:pPr>
            <a:r>
              <a:rPr lang="en-US" dirty="0"/>
              <a:t>Examples</a:t>
            </a:r>
          </a:p>
          <a:p>
            <a:pPr lvl="1"/>
            <a:r>
              <a:rPr lang="en-US" dirty="0"/>
              <a:t>Physical warmth may promote social warmth</a:t>
            </a:r>
          </a:p>
          <a:p>
            <a:pPr lvl="1"/>
            <a:r>
              <a:rPr lang="en-US" dirty="0"/>
              <a:t>Social exclusion can literally feel cold</a:t>
            </a:r>
          </a:p>
          <a:p>
            <a:pPr lvl="1"/>
            <a:r>
              <a:rPr lang="en-US" dirty="0"/>
              <a:t>Political expressions may mimic body positions</a:t>
            </a:r>
          </a:p>
          <a:p>
            <a:endParaRPr lang="en-US" dirty="0" smtClean="0"/>
          </a:p>
          <a:p>
            <a:pPr marL="457200" lvl="1" indent="0">
              <a:buNone/>
            </a:pPr>
            <a:endParaRPr lang="en-US" dirty="0" smtClean="0"/>
          </a:p>
        </p:txBody>
      </p:sp>
      <p:sp>
        <p:nvSpPr>
          <p:cNvPr id="2" name="Title 1"/>
          <p:cNvSpPr>
            <a:spLocks noGrp="1"/>
          </p:cNvSpPr>
          <p:nvPr>
            <p:ph type="title"/>
          </p:nvPr>
        </p:nvSpPr>
        <p:spPr/>
        <p:txBody>
          <a:bodyPr>
            <a:noAutofit/>
          </a:bodyPr>
          <a:lstStyle/>
          <a:p>
            <a:r>
              <a:rPr lang="en-US" dirty="0" smtClean="0"/>
              <a:t/>
            </a:r>
            <a:br>
              <a:rPr lang="en-US" dirty="0" smtClean="0"/>
            </a:br>
            <a:r>
              <a:rPr lang="en-US" dirty="0" smtClean="0"/>
              <a:t>The Nonvisual Senses: Sensory Interaction</a:t>
            </a:r>
            <a:br>
              <a:rPr lang="en-US" dirty="0" smtClean="0"/>
            </a:br>
            <a:endParaRPr lang="en-US" dirty="0"/>
          </a:p>
        </p:txBody>
      </p:sp>
    </p:spTree>
    <p:extLst>
      <p:ext uri="{BB962C8B-B14F-4D97-AF65-F5344CB8AC3E}">
        <p14:creationId xmlns:p14="http://schemas.microsoft.com/office/powerpoint/2010/main" val="3256410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The table shows:&#10;Sensory system: Vision&#10;Source: Light Waves striking the eye&#10;Receptors: Rods and cones in the retina&#10;Key Brain areas: Occipital lobes&#10;&#10;Sensory system: Hearing&#10;Source: Sound waves striking the outer ear&#10;Receptors: Cochlear hair cells in the inner ear&#10;Key brain areas: Temporal lobes&#10;&#10;Sensory system: Touch&#10;Source: Pressure, warmth, cold&#10;Receptors: Receptors, most in the skin, detect pressure, warmth, cold, and pain&#10;Key brain areas: Somatosensory cortex&#10;&#10;Sensory system: Taste&#10;Source: Chemical molecules in the mouth&#10;Receptors: Basic tongue receptors for sweet, sour, salthy, bitter and umami&#10;Key brain areas: Frontal temporal lobe border"/>
          <p:cNvGraphicFramePr>
            <a:graphicFrameLocks noGrp="1"/>
          </p:cNvGraphicFramePr>
          <p:nvPr>
            <p:extLst>
              <p:ext uri="{D42A27DB-BD31-4B8C-83A1-F6EECF244321}">
                <p14:modId xmlns:p14="http://schemas.microsoft.com/office/powerpoint/2010/main" val="4268829544"/>
              </p:ext>
            </p:extLst>
          </p:nvPr>
        </p:nvGraphicFramePr>
        <p:xfrm>
          <a:off x="0" y="548640"/>
          <a:ext cx="9144004" cy="6309360"/>
        </p:xfrm>
        <a:graphic>
          <a:graphicData uri="http://schemas.openxmlformats.org/drawingml/2006/table">
            <a:tbl>
              <a:tblPr firstRow="1" bandRow="1">
                <a:tableStyleId>{93296810-A885-4BE3-A3E7-6D5BEEA58F35}</a:tableStyleId>
              </a:tblPr>
              <a:tblGrid>
                <a:gridCol w="1494973"/>
                <a:gridCol w="1886858"/>
                <a:gridCol w="3265714"/>
                <a:gridCol w="2496459"/>
              </a:tblGrid>
              <a:tr h="370840">
                <a:tc>
                  <a:txBody>
                    <a:bodyPr/>
                    <a:lstStyle/>
                    <a:p>
                      <a:r>
                        <a:rPr lang="en-US" sz="2400" dirty="0" smtClean="0">
                          <a:latin typeface="Arial" pitchFamily="34" charset="0"/>
                          <a:cs typeface="Arial" pitchFamily="34" charset="0"/>
                        </a:rPr>
                        <a:t>Sensory System</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Source</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Receptors</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Key Brain Areas</a:t>
                      </a:r>
                      <a:endParaRPr lang="en-US" sz="2400" dirty="0">
                        <a:latin typeface="Arial" pitchFamily="34" charset="0"/>
                        <a:cs typeface="Arial" pitchFamily="34" charset="0"/>
                      </a:endParaRPr>
                    </a:p>
                  </a:txBody>
                  <a:tcPr/>
                </a:tc>
              </a:tr>
              <a:tr h="370840">
                <a:tc>
                  <a:txBody>
                    <a:bodyPr/>
                    <a:lstStyle/>
                    <a:p>
                      <a:r>
                        <a:rPr lang="en-US" sz="2400" dirty="0" smtClean="0">
                          <a:latin typeface="Arial" pitchFamily="34" charset="0"/>
                          <a:cs typeface="Arial" pitchFamily="34" charset="0"/>
                        </a:rPr>
                        <a:t>Vision</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Light waves striking the eye</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Rods and cones</a:t>
                      </a:r>
                      <a:r>
                        <a:rPr lang="en-US" sz="2400" baseline="0" dirty="0" smtClean="0">
                          <a:latin typeface="Arial" pitchFamily="34" charset="0"/>
                          <a:cs typeface="Arial" pitchFamily="34" charset="0"/>
                        </a:rPr>
                        <a:t> in the retina</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Occipital lobes</a:t>
                      </a:r>
                      <a:endParaRPr lang="en-US" sz="2400" dirty="0">
                        <a:latin typeface="Arial" pitchFamily="34" charset="0"/>
                        <a:cs typeface="Arial" pitchFamily="34" charset="0"/>
                      </a:endParaRPr>
                    </a:p>
                  </a:txBody>
                  <a:tcPr/>
                </a:tc>
              </a:tr>
              <a:tr h="370840">
                <a:tc>
                  <a:txBody>
                    <a:bodyPr/>
                    <a:lstStyle/>
                    <a:p>
                      <a:r>
                        <a:rPr lang="en-US" sz="2400" dirty="0" smtClean="0">
                          <a:latin typeface="Arial" pitchFamily="34" charset="0"/>
                          <a:cs typeface="Arial" pitchFamily="34" charset="0"/>
                        </a:rPr>
                        <a:t>Hearing</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Sound waves striking the outer ear</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Cochlear hair</a:t>
                      </a:r>
                      <a:r>
                        <a:rPr lang="en-US" sz="2400" baseline="0" dirty="0" smtClean="0">
                          <a:latin typeface="Arial" pitchFamily="34" charset="0"/>
                          <a:cs typeface="Arial" pitchFamily="34" charset="0"/>
                        </a:rPr>
                        <a:t> cells in the inner ear</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Temporal lobes</a:t>
                      </a:r>
                      <a:endParaRPr lang="en-US" sz="2400" dirty="0">
                        <a:latin typeface="Arial" pitchFamily="34" charset="0"/>
                        <a:cs typeface="Arial" pitchFamily="34" charset="0"/>
                      </a:endParaRPr>
                    </a:p>
                  </a:txBody>
                  <a:tcPr/>
                </a:tc>
              </a:tr>
              <a:tr h="370840">
                <a:tc>
                  <a:txBody>
                    <a:bodyPr/>
                    <a:lstStyle/>
                    <a:p>
                      <a:r>
                        <a:rPr lang="en-US" sz="2400" dirty="0" smtClean="0">
                          <a:latin typeface="Arial" pitchFamily="34" charset="0"/>
                          <a:cs typeface="Arial" pitchFamily="34" charset="0"/>
                        </a:rPr>
                        <a:t>Touch</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Pressure, warmth, cold</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Receptors, most in the skin, detect pressure, warmth, cold, and pain</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Somatosensory cortex</a:t>
                      </a:r>
                      <a:endParaRPr lang="en-US" sz="2400" dirty="0">
                        <a:latin typeface="Arial" pitchFamily="34" charset="0"/>
                        <a:cs typeface="Arial" pitchFamily="34" charset="0"/>
                      </a:endParaRPr>
                    </a:p>
                  </a:txBody>
                  <a:tcPr/>
                </a:tc>
              </a:tr>
              <a:tr h="370840">
                <a:tc>
                  <a:txBody>
                    <a:bodyPr/>
                    <a:lstStyle/>
                    <a:p>
                      <a:r>
                        <a:rPr lang="en-US" sz="2400" dirty="0" smtClean="0">
                          <a:latin typeface="Arial" pitchFamily="34" charset="0"/>
                          <a:cs typeface="Arial" pitchFamily="34" charset="0"/>
                        </a:rPr>
                        <a:t>Taste</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Chemical molecules in the mouth</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Basic tongue receptors for sweet, sour, salty, bitter,</a:t>
                      </a:r>
                      <a:r>
                        <a:rPr lang="en-US" sz="2400" baseline="0" dirty="0" smtClean="0">
                          <a:latin typeface="Arial" pitchFamily="34" charset="0"/>
                          <a:cs typeface="Arial" pitchFamily="34" charset="0"/>
                        </a:rPr>
                        <a:t> and umami</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Frontal</a:t>
                      </a:r>
                      <a:r>
                        <a:rPr lang="en-US" sz="2400" baseline="0" dirty="0" smtClean="0">
                          <a:latin typeface="Arial" pitchFamily="34" charset="0"/>
                          <a:cs typeface="Arial" pitchFamily="34" charset="0"/>
                        </a:rPr>
                        <a:t> temporal lobe border</a:t>
                      </a:r>
                      <a:endParaRPr lang="en-US" sz="2400" dirty="0">
                        <a:latin typeface="Arial" pitchFamily="34" charset="0"/>
                        <a:cs typeface="Arial" pitchFamily="34" charset="0"/>
                      </a:endParaRPr>
                    </a:p>
                  </a:txBody>
                  <a:tcPr/>
                </a:tc>
              </a:tr>
            </a:tbl>
          </a:graphicData>
        </a:graphic>
      </p:graphicFrame>
      <p:sp>
        <p:nvSpPr>
          <p:cNvPr id="2" name="Title 1"/>
          <p:cNvSpPr>
            <a:spLocks noGrp="1"/>
          </p:cNvSpPr>
          <p:nvPr>
            <p:ph type="title"/>
          </p:nvPr>
        </p:nvSpPr>
        <p:spPr>
          <a:xfrm>
            <a:off x="0" y="0"/>
            <a:ext cx="8229600" cy="638629"/>
          </a:xfrm>
        </p:spPr>
        <p:txBody>
          <a:bodyPr>
            <a:noAutofit/>
          </a:bodyPr>
          <a:lstStyle/>
          <a:p>
            <a:r>
              <a:rPr lang="en-US" dirty="0" smtClean="0"/>
              <a:t/>
            </a:r>
            <a:br>
              <a:rPr lang="en-US" dirty="0" smtClean="0"/>
            </a:br>
            <a:r>
              <a:rPr lang="en-US" dirty="0" smtClean="0"/>
              <a:t>Summarizing the Senses</a:t>
            </a:r>
            <a:br>
              <a:rPr lang="en-US" dirty="0" smtClean="0"/>
            </a:br>
            <a:endParaRPr lang="en-US" dirty="0"/>
          </a:p>
        </p:txBody>
      </p:sp>
    </p:spTree>
    <p:extLst>
      <p:ext uri="{BB962C8B-B14F-4D97-AF65-F5344CB8AC3E}">
        <p14:creationId xmlns:p14="http://schemas.microsoft.com/office/powerpoint/2010/main" val="358560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The table shows:&#10;Sensory system: Smell&#10;Source: Chemical molecules breathed in through the nose&#10;Receptors: Millions of receptors at top of nasal cavity&#10;Key brain areas: Olfactory bulb&#10;&#10;Sensory system: Body position--kinesthesia&#10;Source: Any change in position of a body part, interacting with vision&#10;Receptors: Kinesthetic sensors in joints, tendons, and muscles&#10;Key brain areas: Cerebellum&#10;&#10;Sensory system: Body movement--vestibular sense&#10;Source: Movement of fluids in the inner ear caused by head/body movement&#10;Receptors: Hair-like receptors in the ears' semicircular canals and vestibular sacs&#10;Key brain areas: Cerebellum"/>
          <p:cNvGraphicFramePr>
            <a:graphicFrameLocks noGrp="1"/>
          </p:cNvGraphicFramePr>
          <p:nvPr>
            <p:extLst>
              <p:ext uri="{D42A27DB-BD31-4B8C-83A1-F6EECF244321}">
                <p14:modId xmlns:p14="http://schemas.microsoft.com/office/powerpoint/2010/main" val="2086445955"/>
              </p:ext>
            </p:extLst>
          </p:nvPr>
        </p:nvGraphicFramePr>
        <p:xfrm>
          <a:off x="-4" y="795383"/>
          <a:ext cx="9144004" cy="5852160"/>
        </p:xfrm>
        <a:graphic>
          <a:graphicData uri="http://schemas.openxmlformats.org/drawingml/2006/table">
            <a:tbl>
              <a:tblPr firstRow="1" bandRow="1">
                <a:tableStyleId>{93296810-A885-4BE3-A3E7-6D5BEEA58F35}</a:tableStyleId>
              </a:tblPr>
              <a:tblGrid>
                <a:gridCol w="1828800"/>
                <a:gridCol w="3004457"/>
                <a:gridCol w="2423886"/>
                <a:gridCol w="1886861"/>
              </a:tblGrid>
              <a:tr h="370840">
                <a:tc>
                  <a:txBody>
                    <a:bodyPr/>
                    <a:lstStyle/>
                    <a:p>
                      <a:r>
                        <a:rPr lang="en-US" sz="2400" dirty="0" smtClean="0">
                          <a:latin typeface="Arial" pitchFamily="34" charset="0"/>
                          <a:cs typeface="Arial" pitchFamily="34" charset="0"/>
                        </a:rPr>
                        <a:t>Sensory System</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Source</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Receptors</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Key Brain Areas</a:t>
                      </a:r>
                      <a:endParaRPr lang="en-US" sz="2400" dirty="0">
                        <a:latin typeface="Arial" pitchFamily="34" charset="0"/>
                        <a:cs typeface="Arial" pitchFamily="34" charset="0"/>
                      </a:endParaRPr>
                    </a:p>
                  </a:txBody>
                  <a:tcPr/>
                </a:tc>
              </a:tr>
              <a:tr h="370840">
                <a:tc>
                  <a:txBody>
                    <a:bodyPr/>
                    <a:lstStyle/>
                    <a:p>
                      <a:r>
                        <a:rPr lang="en-US" sz="2400" dirty="0" smtClean="0">
                          <a:latin typeface="Arial" pitchFamily="34" charset="0"/>
                          <a:cs typeface="Arial" pitchFamily="34" charset="0"/>
                        </a:rPr>
                        <a:t>Smell</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Chemical molecules breathed in through the nose</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Millions of receptors at top of nasal cavity</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Olfactory bulb</a:t>
                      </a:r>
                      <a:endParaRPr lang="en-US" sz="2400" dirty="0">
                        <a:latin typeface="Arial" pitchFamily="34" charset="0"/>
                        <a:cs typeface="Arial" pitchFamily="34" charset="0"/>
                      </a:endParaRPr>
                    </a:p>
                  </a:txBody>
                  <a:tcPr/>
                </a:tc>
              </a:tr>
              <a:tr h="370840">
                <a:tc>
                  <a:txBody>
                    <a:bodyPr/>
                    <a:lstStyle/>
                    <a:p>
                      <a:r>
                        <a:rPr lang="en-US" sz="2400" dirty="0" smtClean="0">
                          <a:latin typeface="Arial" pitchFamily="34" charset="0"/>
                          <a:cs typeface="Arial" pitchFamily="34" charset="0"/>
                        </a:rPr>
                        <a:t>Body position—kinesthesia</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Any</a:t>
                      </a:r>
                      <a:r>
                        <a:rPr lang="en-US" sz="2400" baseline="0" dirty="0" smtClean="0">
                          <a:latin typeface="Arial" pitchFamily="34" charset="0"/>
                          <a:cs typeface="Arial" pitchFamily="34" charset="0"/>
                        </a:rPr>
                        <a:t> change in position of a body part, interacting with vision</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Kinesthetic sensors in joints, tendons, and muscles</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Cerebellum</a:t>
                      </a:r>
                      <a:endParaRPr lang="en-US" sz="2400" dirty="0">
                        <a:latin typeface="Arial" pitchFamily="34" charset="0"/>
                        <a:cs typeface="Arial" pitchFamily="34" charset="0"/>
                      </a:endParaRPr>
                    </a:p>
                  </a:txBody>
                  <a:tcPr/>
                </a:tc>
              </a:tr>
              <a:tr h="370840">
                <a:tc>
                  <a:txBody>
                    <a:bodyPr/>
                    <a:lstStyle/>
                    <a:p>
                      <a:r>
                        <a:rPr lang="en-US" sz="2400" dirty="0" smtClean="0">
                          <a:latin typeface="Arial" pitchFamily="34" charset="0"/>
                          <a:cs typeface="Arial" pitchFamily="34" charset="0"/>
                        </a:rPr>
                        <a:t>Body</a:t>
                      </a:r>
                      <a:r>
                        <a:rPr lang="en-US" sz="2400" baseline="0" dirty="0" smtClean="0">
                          <a:latin typeface="Arial" pitchFamily="34" charset="0"/>
                          <a:cs typeface="Arial" pitchFamily="34" charset="0"/>
                        </a:rPr>
                        <a:t> movement—vestibular sense</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Movement of fluids in the inner ear caused by head/body movement</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Hair-like receptors in the ears’ semicircular canals and vestibular sacs</a:t>
                      </a:r>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Cerebellum</a:t>
                      </a:r>
                      <a:endParaRPr lang="en-US" sz="2400" dirty="0">
                        <a:latin typeface="Arial" pitchFamily="34" charset="0"/>
                        <a:cs typeface="Arial" pitchFamily="34" charset="0"/>
                      </a:endParaRPr>
                    </a:p>
                  </a:txBody>
                  <a:tcPr/>
                </a:tc>
              </a:tr>
            </a:tbl>
          </a:graphicData>
        </a:graphic>
      </p:graphicFrame>
      <p:sp>
        <p:nvSpPr>
          <p:cNvPr id="2" name="Title 1"/>
          <p:cNvSpPr>
            <a:spLocks noGrp="1"/>
          </p:cNvSpPr>
          <p:nvPr>
            <p:ph type="title"/>
          </p:nvPr>
        </p:nvSpPr>
        <p:spPr>
          <a:xfrm>
            <a:off x="0" y="0"/>
            <a:ext cx="8229600" cy="638629"/>
          </a:xfrm>
        </p:spPr>
        <p:txBody>
          <a:bodyPr>
            <a:noAutofit/>
          </a:bodyPr>
          <a:lstStyle/>
          <a:p>
            <a:r>
              <a:rPr lang="en-US" dirty="0" smtClean="0"/>
              <a:t/>
            </a:r>
            <a:br>
              <a:rPr lang="en-US" dirty="0" smtClean="0"/>
            </a:br>
            <a:r>
              <a:rPr lang="en-US" dirty="0" smtClean="0"/>
              <a:t>Summarizing the Senses (continued)</a:t>
            </a:r>
            <a:br>
              <a:rPr lang="en-US" dirty="0" smtClean="0"/>
            </a:br>
            <a:endParaRPr lang="en-US" dirty="0"/>
          </a:p>
        </p:txBody>
      </p:sp>
    </p:spTree>
    <p:extLst>
      <p:ext uri="{BB962C8B-B14F-4D97-AF65-F5344CB8AC3E}">
        <p14:creationId xmlns:p14="http://schemas.microsoft.com/office/powerpoint/2010/main" val="3894157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69000" y="2593231"/>
            <a:ext cx="4812143" cy="4525963"/>
          </a:xfrm>
        </p:spPr>
        <p:txBody>
          <a:bodyPr>
            <a:normAutofit/>
          </a:bodyPr>
          <a:lstStyle/>
          <a:p>
            <a:r>
              <a:rPr lang="en-US" sz="2400" b="1" dirty="0" err="1" smtClean="0"/>
              <a:t>Bem</a:t>
            </a:r>
            <a:endParaRPr lang="en-US" sz="2400" b="1" dirty="0" smtClean="0"/>
          </a:p>
          <a:p>
            <a:pPr lvl="1"/>
            <a:r>
              <a:rPr lang="en-US" dirty="0" smtClean="0"/>
              <a:t>Nine experiments that seemed to suggest participants could anticipate future events</a:t>
            </a:r>
          </a:p>
          <a:p>
            <a:r>
              <a:rPr lang="en-US" sz="2400" b="1" dirty="0" smtClean="0"/>
              <a:t>Critics</a:t>
            </a:r>
          </a:p>
          <a:p>
            <a:pPr lvl="1"/>
            <a:r>
              <a:rPr lang="en-US" dirty="0" smtClean="0"/>
              <a:t>Methods or analysis viewed as flawed</a:t>
            </a:r>
          </a:p>
          <a:p>
            <a:pPr lvl="1"/>
            <a:r>
              <a:rPr lang="en-US" dirty="0"/>
              <a:t>Most research psychologists and scientists are </a:t>
            </a:r>
            <a:r>
              <a:rPr lang="en-US" dirty="0" smtClean="0"/>
              <a:t>skeptical</a:t>
            </a:r>
            <a:endParaRPr lang="en-US" dirty="0"/>
          </a:p>
        </p:txBody>
      </p:sp>
      <p:sp>
        <p:nvSpPr>
          <p:cNvPr id="3" name="Content Placeholder 2"/>
          <p:cNvSpPr>
            <a:spLocks noGrp="1"/>
          </p:cNvSpPr>
          <p:nvPr>
            <p:ph sz="half" idx="1"/>
          </p:nvPr>
        </p:nvSpPr>
        <p:spPr>
          <a:xfrm>
            <a:off x="363537" y="2588387"/>
            <a:ext cx="4038600" cy="4525963"/>
          </a:xfrm>
        </p:spPr>
        <p:txBody>
          <a:bodyPr>
            <a:normAutofit/>
          </a:bodyPr>
          <a:lstStyle/>
          <a:p>
            <a:r>
              <a:rPr lang="en-US" sz="2400" b="1" dirty="0" smtClean="0"/>
              <a:t>Most relevant ESP claims</a:t>
            </a:r>
          </a:p>
          <a:p>
            <a:pPr lvl="1"/>
            <a:r>
              <a:rPr lang="en-US" dirty="0" smtClean="0"/>
              <a:t>Telepathy, clairvoyance, precognition</a:t>
            </a:r>
          </a:p>
          <a:p>
            <a:pPr lvl="1"/>
            <a:r>
              <a:rPr lang="en-US" b="1" dirty="0" smtClean="0"/>
              <a:t>ESP</a:t>
            </a:r>
            <a:r>
              <a:rPr lang="en-US" dirty="0" smtClean="0"/>
              <a:t> studied by </a:t>
            </a:r>
            <a:r>
              <a:rPr lang="en-US" b="1" dirty="0" smtClean="0"/>
              <a:t>parapsychologists</a:t>
            </a:r>
          </a:p>
          <a:p>
            <a:pPr lvl="1"/>
            <a:endParaRPr lang="en-US" dirty="0"/>
          </a:p>
          <a:p>
            <a:pPr marL="457200" lvl="1" indent="0">
              <a:buNone/>
            </a:pPr>
            <a:r>
              <a:rPr lang="en-US" i="1" dirty="0"/>
              <a:t>What do YOU think?</a:t>
            </a:r>
          </a:p>
          <a:p>
            <a:pPr marL="457200" lvl="1" indent="0">
              <a:buNone/>
            </a:pPr>
            <a:endParaRPr lang="en-US" dirty="0" smtClean="0"/>
          </a:p>
        </p:txBody>
      </p:sp>
      <p:sp>
        <p:nvSpPr>
          <p:cNvPr id="5" name="Rectangle 4"/>
          <p:cNvSpPr/>
          <p:nvPr/>
        </p:nvSpPr>
        <p:spPr>
          <a:xfrm>
            <a:off x="566737" y="1213886"/>
            <a:ext cx="8417606" cy="1200329"/>
          </a:xfrm>
          <a:prstGeom prst="rect">
            <a:avLst/>
          </a:prstGeom>
        </p:spPr>
        <p:txBody>
          <a:bodyPr wrap="square">
            <a:spAutoFit/>
          </a:bodyPr>
          <a:lstStyle/>
          <a:p>
            <a:pPr lvl="0" fontAlgn="auto">
              <a:spcAft>
                <a:spcPts val="0"/>
              </a:spcAft>
            </a:pPr>
            <a:r>
              <a:rPr lang="en-US" sz="2400" b="1" dirty="0" smtClean="0">
                <a:solidFill>
                  <a:prstClr val="black"/>
                </a:solidFill>
                <a:latin typeface="Arial" pitchFamily="34" charset="0"/>
                <a:ea typeface="+mj-ea"/>
                <a:cs typeface="Arial" pitchFamily="34" charset="0"/>
              </a:rPr>
              <a:t>6-24: </a:t>
            </a:r>
            <a:r>
              <a:rPr lang="en-US" sz="2400" b="1" dirty="0">
                <a:solidFill>
                  <a:prstClr val="black"/>
                </a:solidFill>
                <a:latin typeface="Arial" pitchFamily="34" charset="0"/>
                <a:ea typeface="+mj-ea"/>
                <a:cs typeface="Arial" pitchFamily="34" charset="0"/>
              </a:rPr>
              <a:t>WHAT ARE THE CLAIMS OF ESP, AND WHAT HAVE MOST RESEARCH PSYCHOLOGISTS CONCLUDED AFTER PUTTING THESE CLAIMS TO THE TEST?</a:t>
            </a:r>
          </a:p>
        </p:txBody>
      </p:sp>
      <p:sp>
        <p:nvSpPr>
          <p:cNvPr id="2" name="Title 1"/>
          <p:cNvSpPr>
            <a:spLocks noGrp="1"/>
          </p:cNvSpPr>
          <p:nvPr>
            <p:ph type="title"/>
          </p:nvPr>
        </p:nvSpPr>
        <p:spPr>
          <a:xfrm>
            <a:off x="442686" y="0"/>
            <a:ext cx="8229600" cy="1780674"/>
          </a:xfrm>
        </p:spPr>
        <p:txBody>
          <a:bodyPr>
            <a:normAutofit/>
          </a:bodyPr>
          <a:lstStyle/>
          <a:p>
            <a:r>
              <a:rPr lang="en-US" dirty="0">
                <a:latin typeface="Arial" charset="0"/>
                <a:ea typeface="ＭＳ Ｐゴシック" charset="0"/>
                <a:cs typeface="ＭＳ Ｐゴシック" charset="0"/>
              </a:rPr>
              <a:t>Thinking </a:t>
            </a:r>
            <a:r>
              <a:rPr lang="en-US" dirty="0" smtClean="0">
                <a:latin typeface="Arial" charset="0"/>
                <a:ea typeface="ＭＳ Ｐゴシック" charset="0"/>
                <a:cs typeface="ＭＳ Ｐゴシック" charset="0"/>
              </a:rPr>
              <a:t>Critically: ESP-</a:t>
            </a:r>
            <a:r>
              <a:rPr lang="en-US" dirty="0" smtClean="0"/>
              <a:t>Perception Without Sensation</a:t>
            </a:r>
            <a:r>
              <a:rPr lang="en-US" dirty="0"/>
              <a:t>?</a:t>
            </a:r>
            <a:br>
              <a:rPr lang="en-US" dirty="0"/>
            </a:br>
            <a:endParaRPr lang="en-US" sz="2200" dirty="0">
              <a:solidFill>
                <a:schemeClr val="tx1"/>
              </a:solidFill>
            </a:endParaRPr>
          </a:p>
        </p:txBody>
      </p:sp>
    </p:spTree>
    <p:extLst>
      <p:ext uri="{BB962C8B-B14F-4D97-AF65-F5344CB8AC3E}">
        <p14:creationId xmlns:p14="http://schemas.microsoft.com/office/powerpoint/2010/main" val="3615734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7313" y="643284"/>
            <a:ext cx="3607422" cy="5853910"/>
          </a:xfrm>
          <a:prstGeom prst="rect">
            <a:avLst/>
          </a:prstGeom>
        </p:spPr>
        <p:txBody>
          <a:bodyPr wrap="square">
            <a:spAutoFit/>
          </a:bodyPr>
          <a:lstStyle/>
          <a:p>
            <a:pPr marL="342900" lvl="0" indent="-342900" fontAlgn="auto">
              <a:spcBef>
                <a:spcPct val="20000"/>
              </a:spcBef>
              <a:spcAft>
                <a:spcPts val="0"/>
              </a:spcAft>
              <a:buFont typeface="Arial" pitchFamily="34" charset="0"/>
              <a:buChar char="•"/>
              <a:defRPr/>
            </a:pPr>
            <a:r>
              <a:rPr lang="en-US" sz="2400" b="1" dirty="0">
                <a:solidFill>
                  <a:srgbClr val="000000"/>
                </a:solidFill>
              </a:rPr>
              <a:t>Subliminal</a:t>
            </a:r>
          </a:p>
          <a:p>
            <a:pPr marL="742950" lvl="1" indent="-285750" fontAlgn="auto">
              <a:spcBef>
                <a:spcPct val="20000"/>
              </a:spcBef>
              <a:spcAft>
                <a:spcPts val="0"/>
              </a:spcAft>
              <a:buFont typeface="Arial" pitchFamily="34" charset="0"/>
              <a:buChar char="–"/>
              <a:defRPr/>
            </a:pPr>
            <a:r>
              <a:rPr lang="en-US" sz="2400" dirty="0">
                <a:solidFill>
                  <a:srgbClr val="000000"/>
                </a:solidFill>
              </a:rPr>
              <a:t>Input below the absolute threshold for conscious awareness</a:t>
            </a:r>
          </a:p>
          <a:p>
            <a:pPr marL="400050" lvl="0" indent="-342900" fontAlgn="auto">
              <a:spcBef>
                <a:spcPct val="20000"/>
              </a:spcBef>
              <a:spcAft>
                <a:spcPts val="0"/>
              </a:spcAft>
              <a:buFont typeface="Arial" pitchFamily="34" charset="0"/>
              <a:buChar char="•"/>
              <a:defRPr/>
            </a:pPr>
            <a:r>
              <a:rPr lang="en-US" sz="2400" b="1" dirty="0">
                <a:solidFill>
                  <a:srgbClr val="000000"/>
                </a:solidFill>
                <a:cs typeface="Arial" pitchFamily="34" charset="0"/>
              </a:rPr>
              <a:t>Priming</a:t>
            </a:r>
          </a:p>
          <a:p>
            <a:pPr marL="742950" lvl="1" indent="-285750" fontAlgn="auto">
              <a:spcBef>
                <a:spcPct val="20000"/>
              </a:spcBef>
              <a:spcAft>
                <a:spcPts val="0"/>
              </a:spcAft>
              <a:buFont typeface="Arial" pitchFamily="34" charset="0"/>
              <a:buChar char="–"/>
            </a:pPr>
            <a:r>
              <a:rPr lang="en-US" sz="2400" dirty="0">
                <a:solidFill>
                  <a:srgbClr val="000000"/>
                </a:solidFill>
                <a:latin typeface="Arial" pitchFamily="34" charset="0"/>
                <a:ea typeface="+mn-ea"/>
                <a:cs typeface="Arial" pitchFamily="34" charset="0"/>
              </a:rPr>
              <a:t>Activating, often unconsciously, associations in our mind, thus setting us up to perceive, remember, or respond to objects or events in certain ways</a:t>
            </a:r>
            <a:endParaRPr lang="en-US" sz="2400" dirty="0">
              <a:solidFill>
                <a:srgbClr val="000000"/>
              </a:solidFill>
              <a:cs typeface="Arial" pitchFamily="34" charset="0"/>
            </a:endParaRPr>
          </a:p>
        </p:txBody>
      </p:sp>
      <p:pic>
        <p:nvPicPr>
          <p:cNvPr id="2" name="Picture 1" descr="The figure is a line graph. THe vertical axis is labeled percentage and ranges from 0 to 100. The horizontal axis is labeled intensity of stimulus and has points for low, absolute threshold and medium. The data line is a curve that rises first slowly and then steeply from lower left to upper r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66" y="3536802"/>
            <a:ext cx="5096796" cy="3231746"/>
          </a:xfrm>
          <a:prstGeom prst="rect">
            <a:avLst/>
          </a:prstGeom>
        </p:spPr>
      </p:pic>
      <p:sp>
        <p:nvSpPr>
          <p:cNvPr id="29698" name="Content Placeholder 2"/>
          <p:cNvSpPr>
            <a:spLocks noGrp="1"/>
          </p:cNvSpPr>
          <p:nvPr>
            <p:ph idx="1"/>
          </p:nvPr>
        </p:nvSpPr>
        <p:spPr>
          <a:xfrm>
            <a:off x="0" y="965893"/>
            <a:ext cx="5029200" cy="2522742"/>
          </a:xfrm>
        </p:spPr>
        <p:txBody>
          <a:bodyPr>
            <a:noAutofit/>
          </a:bodyPr>
          <a:lstStyle/>
          <a:p>
            <a:pPr>
              <a:defRPr/>
            </a:pPr>
            <a:r>
              <a:rPr lang="en-US" b="1" dirty="0" smtClean="0">
                <a:solidFill>
                  <a:srgbClr val="000000"/>
                </a:solidFill>
                <a:latin typeface="Arial" charset="0"/>
                <a:ea typeface="ＭＳ Ｐゴシック" charset="0"/>
                <a:cs typeface="ＭＳ Ｐゴシック" charset="0"/>
              </a:rPr>
              <a:t>Absolute threshold</a:t>
            </a:r>
          </a:p>
          <a:p>
            <a:pPr lvl="1">
              <a:defRPr/>
            </a:pPr>
            <a:r>
              <a:rPr lang="en-US" dirty="0">
                <a:solidFill>
                  <a:srgbClr val="000000"/>
                </a:solidFill>
                <a:latin typeface="Arial" charset="0"/>
                <a:ea typeface="ＭＳ Ｐゴシック" charset="0"/>
                <a:cs typeface="ＭＳ Ｐゴシック" charset="0"/>
              </a:rPr>
              <a:t>M</a:t>
            </a:r>
            <a:r>
              <a:rPr lang="en-US" dirty="0" smtClean="0">
                <a:solidFill>
                  <a:srgbClr val="000000"/>
                </a:solidFill>
                <a:latin typeface="Arial" charset="0"/>
                <a:ea typeface="ＭＳ Ｐゴシック" charset="0"/>
                <a:cs typeface="ＭＳ Ｐゴシック" charset="0"/>
              </a:rPr>
              <a:t>inimum stimulation needed to detect a particular stimulus 50% of the time</a:t>
            </a:r>
          </a:p>
          <a:p>
            <a:pPr lvl="1">
              <a:defRPr/>
            </a:pPr>
            <a:r>
              <a:rPr lang="en-US" dirty="0" smtClean="0">
                <a:solidFill>
                  <a:srgbClr val="000000"/>
                </a:solidFill>
                <a:latin typeface="Arial" charset="0"/>
                <a:ea typeface="ＭＳ Ｐゴシック" charset="0"/>
              </a:rPr>
              <a:t>Can see a far away light in the dark, feel the slightest touch</a:t>
            </a:r>
          </a:p>
        </p:txBody>
      </p:sp>
      <p:sp>
        <p:nvSpPr>
          <p:cNvPr id="26625" name="Title 1"/>
          <p:cNvSpPr>
            <a:spLocks noGrp="1"/>
          </p:cNvSpPr>
          <p:nvPr>
            <p:ph type="title"/>
          </p:nvPr>
        </p:nvSpPr>
        <p:spPr>
          <a:xfrm>
            <a:off x="161573" y="187552"/>
            <a:ext cx="8229600" cy="1143000"/>
          </a:xfrm>
        </p:spPr>
        <p:txBody>
          <a:bodyPr>
            <a:normAutofit/>
          </a:bodyPr>
          <a:lstStyle/>
          <a:p>
            <a:r>
              <a:rPr lang="en-US" dirty="0" smtClean="0">
                <a:latin typeface="Arial" charset="0"/>
                <a:ea typeface="ＭＳ Ｐゴシック" charset="0"/>
                <a:cs typeface="ＭＳ Ｐゴシック" charset="0"/>
              </a:rPr>
              <a:t>Absolute threshold</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1623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type="body" sz="half" idx="1"/>
          </p:nvPr>
        </p:nvSpPr>
        <p:spPr>
          <a:xfrm>
            <a:off x="457200" y="1600200"/>
            <a:ext cx="8229600" cy="5257800"/>
          </a:xfrm>
        </p:spPr>
        <p:txBody>
          <a:bodyPr>
            <a:normAutofit/>
          </a:bodyPr>
          <a:lstStyle/>
          <a:p>
            <a:pPr marL="0" indent="0">
              <a:lnSpc>
                <a:spcPct val="90000"/>
              </a:lnSpc>
              <a:buNone/>
              <a:defRPr/>
            </a:pPr>
            <a:r>
              <a:rPr lang="en-US" b="1" dirty="0"/>
              <a:t>Difference threshold </a:t>
            </a:r>
          </a:p>
          <a:p>
            <a:pPr lvl="1">
              <a:defRPr/>
            </a:pPr>
            <a:r>
              <a:rPr lang="en-US" dirty="0" smtClean="0">
                <a:solidFill>
                  <a:srgbClr val="000000"/>
                </a:solidFill>
                <a:latin typeface="Arial" charset="0"/>
                <a:ea typeface="ＭＳ Ｐゴシック" charset="0"/>
                <a:cs typeface="ＭＳ Ｐゴシック" charset="0"/>
              </a:rPr>
              <a:t>Minimum difference a person can detect between any two stimuli half the time; increases with stimulus size</a:t>
            </a:r>
          </a:p>
          <a:p>
            <a:pPr lvl="2">
              <a:defRPr/>
            </a:pPr>
            <a:r>
              <a:rPr lang="en-US" dirty="0" smtClean="0">
                <a:solidFill>
                  <a:srgbClr val="000000"/>
                </a:solidFill>
                <a:latin typeface="Arial" charset="0"/>
                <a:ea typeface="ＭＳ Ｐゴシック" charset="0"/>
                <a:cs typeface="ＭＳ Ｐゴシック" charset="0"/>
              </a:rPr>
              <a:t>A 5 decibel increase in the volume will be noticed at a starting point of 40 decibels, but not at 110 decibels.</a:t>
            </a:r>
          </a:p>
          <a:p>
            <a:pPr lvl="1">
              <a:defRPr/>
            </a:pPr>
            <a:r>
              <a:rPr lang="en-US" dirty="0" smtClean="0">
                <a:solidFill>
                  <a:srgbClr val="000000"/>
                </a:solidFill>
                <a:latin typeface="Arial" charset="0"/>
                <a:ea typeface="ＭＳ Ｐゴシック" charset="0"/>
                <a:cs typeface="ＭＳ Ｐゴシック" charset="0"/>
              </a:rPr>
              <a:t>Difference threshold is experienced as a </a:t>
            </a:r>
            <a:r>
              <a:rPr lang="en-US" i="1" dirty="0" smtClean="0">
                <a:solidFill>
                  <a:srgbClr val="000000"/>
                </a:solidFill>
                <a:latin typeface="Arial" charset="0"/>
                <a:ea typeface="ＭＳ Ｐゴシック" charset="0"/>
                <a:cs typeface="ＭＳ Ｐゴシック" charset="0"/>
              </a:rPr>
              <a:t>just noticeable difference (</a:t>
            </a:r>
            <a:r>
              <a:rPr lang="en-US" dirty="0" smtClean="0">
                <a:solidFill>
                  <a:srgbClr val="000000"/>
                </a:solidFill>
                <a:latin typeface="Arial" charset="0"/>
                <a:ea typeface="ＭＳ Ｐゴシック" charset="0"/>
                <a:cs typeface="ＭＳ Ｐゴシック" charset="0"/>
              </a:rPr>
              <a:t>or</a:t>
            </a:r>
            <a:r>
              <a:rPr lang="en-US" i="1" dirty="0" smtClean="0">
                <a:solidFill>
                  <a:srgbClr val="000000"/>
                </a:solidFill>
                <a:latin typeface="Arial" charset="0"/>
                <a:ea typeface="ＭＳ Ｐゴシック" charset="0"/>
                <a:cs typeface="ＭＳ Ｐゴシック" charset="0"/>
              </a:rPr>
              <a:t> </a:t>
            </a:r>
            <a:r>
              <a:rPr lang="en-US" i="1" dirty="0" err="1" smtClean="0">
                <a:solidFill>
                  <a:srgbClr val="000000"/>
                </a:solidFill>
                <a:latin typeface="Arial" charset="0"/>
                <a:ea typeface="ＭＳ Ｐゴシック" charset="0"/>
                <a:cs typeface="ＭＳ Ｐゴシック" charset="0"/>
              </a:rPr>
              <a:t>jnd</a:t>
            </a:r>
            <a:r>
              <a:rPr lang="en-US" i="1" dirty="0" smtClean="0">
                <a:solidFill>
                  <a:srgbClr val="000000"/>
                </a:solidFill>
                <a:latin typeface="Arial" charset="0"/>
                <a:ea typeface="ＭＳ Ｐゴシック" charset="0"/>
                <a:cs typeface="ＭＳ Ｐゴシック" charset="0"/>
              </a:rPr>
              <a:t>)</a:t>
            </a:r>
          </a:p>
          <a:p>
            <a:pPr marL="0" indent="0">
              <a:lnSpc>
                <a:spcPct val="90000"/>
              </a:lnSpc>
              <a:buNone/>
              <a:defRPr/>
            </a:pPr>
            <a:r>
              <a:rPr lang="en-US" b="1" dirty="0"/>
              <a:t>Weber’s law</a:t>
            </a:r>
          </a:p>
          <a:p>
            <a:pPr lvl="1"/>
            <a:r>
              <a:rPr lang="en-US" dirty="0"/>
              <a:t>F</a:t>
            </a:r>
            <a:r>
              <a:rPr lang="en-US" dirty="0" smtClean="0"/>
              <a:t>or </a:t>
            </a:r>
            <a:r>
              <a:rPr lang="en-US" dirty="0"/>
              <a:t>an average person to perceive a difference</a:t>
            </a:r>
            <a:r>
              <a:rPr lang="en-US" dirty="0" smtClean="0"/>
              <a:t>, two </a:t>
            </a:r>
            <a:r>
              <a:rPr lang="en-US" dirty="0"/>
              <a:t>stimuli must differ by </a:t>
            </a:r>
            <a:r>
              <a:rPr lang="en-US" dirty="0" smtClean="0"/>
              <a:t>a constant </a:t>
            </a:r>
            <a:r>
              <a:rPr lang="en-US" dirty="0"/>
              <a:t>minimum </a:t>
            </a:r>
            <a:r>
              <a:rPr lang="en-US" i="1" dirty="0"/>
              <a:t>percentage</a:t>
            </a:r>
            <a:r>
              <a:rPr lang="en-US" dirty="0"/>
              <a:t> </a:t>
            </a:r>
            <a:r>
              <a:rPr lang="en-US" dirty="0" smtClean="0"/>
              <a:t>(not a constant </a:t>
            </a:r>
            <a:r>
              <a:rPr lang="en-US" i="1" dirty="0"/>
              <a:t>amount</a:t>
            </a:r>
            <a:r>
              <a:rPr lang="en-US" dirty="0" smtClean="0"/>
              <a:t>); the exact proportion varies</a:t>
            </a:r>
            <a:r>
              <a:rPr lang="en-US" dirty="0"/>
              <a:t>, depending on the stimulus</a:t>
            </a:r>
            <a:r>
              <a:rPr lang="en-US" dirty="0" smtClean="0"/>
              <a:t>.</a:t>
            </a:r>
            <a:endParaRPr lang="en-US" dirty="0" smtClean="0">
              <a:solidFill>
                <a:srgbClr val="000000"/>
              </a:solidFill>
              <a:latin typeface="Arial" charset="0"/>
              <a:ea typeface="ＭＳ Ｐゴシック" charset="0"/>
              <a:cs typeface="ＭＳ Ｐゴシック" charset="0"/>
            </a:endParaRPr>
          </a:p>
          <a:p>
            <a:pPr lvl="1">
              <a:defRPr/>
            </a:pPr>
            <a:endParaRPr lang="en-US" dirty="0" smtClean="0">
              <a:solidFill>
                <a:srgbClr val="000000"/>
              </a:solidFill>
              <a:latin typeface="Arial" charset="0"/>
              <a:ea typeface="ＭＳ Ｐゴシック" charset="0"/>
              <a:cs typeface="ＭＳ Ｐゴシック" charset="0"/>
            </a:endParaRPr>
          </a:p>
          <a:p>
            <a:pPr lvl="1">
              <a:defRPr/>
            </a:pPr>
            <a:endParaRPr lang="en-US" b="1" dirty="0" smtClean="0">
              <a:solidFill>
                <a:srgbClr val="000000"/>
              </a:solidFill>
              <a:latin typeface="Arial" charset="0"/>
              <a:ea typeface="ＭＳ Ｐゴシック" charset="0"/>
              <a:cs typeface="ＭＳ Ｐゴシック" charset="0"/>
            </a:endParaRPr>
          </a:p>
        </p:txBody>
      </p:sp>
      <p:sp>
        <p:nvSpPr>
          <p:cNvPr id="26625" name="Title 1"/>
          <p:cNvSpPr>
            <a:spLocks noGrp="1"/>
          </p:cNvSpPr>
          <p:nvPr>
            <p:ph type="title"/>
          </p:nvPr>
        </p:nvSpPr>
        <p:spPr/>
        <p:txBody>
          <a:bodyPr>
            <a:normAutofit/>
          </a:bodyPr>
          <a:lstStyle/>
          <a:p>
            <a:r>
              <a:rPr lang="en-US" dirty="0"/>
              <a:t>Basic Concepts of Sensation and Perception</a:t>
            </a:r>
            <a:br>
              <a:rPr lang="en-US" dirty="0"/>
            </a:br>
            <a:r>
              <a:rPr lang="en-US" dirty="0"/>
              <a:t>Thresholds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09454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plate for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Myers11e_00_Prologue.thmx</Template>
  <TotalTime>15841</TotalTime>
  <Words>5421</Words>
  <Application>Microsoft Office PowerPoint</Application>
  <PresentationFormat>On-screen Show (4:3)</PresentationFormat>
  <Paragraphs>557</Paragraphs>
  <Slides>73</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ＭＳ Ｐゴシック</vt:lpstr>
      <vt:lpstr>Arial</vt:lpstr>
      <vt:lpstr>Calibri</vt:lpstr>
      <vt:lpstr>Template for PPT</vt:lpstr>
      <vt:lpstr>Chapter 6</vt:lpstr>
      <vt:lpstr>Chapter Overview</vt:lpstr>
      <vt:lpstr>Basic Concepts of Sensation and Perception Processing Sensation and Perception</vt:lpstr>
      <vt:lpstr>Basic Concepts of Sensation and Perception Processing Sensation and Perception</vt:lpstr>
      <vt:lpstr>Basic Concepts of Sensation and Perception Transduction</vt:lpstr>
      <vt:lpstr>Basic Concepts of Sensation and Perception Thresholds</vt:lpstr>
      <vt:lpstr>Basic Concepts of Sensation and Perception Thresholds</vt:lpstr>
      <vt:lpstr>Absolute threshold</vt:lpstr>
      <vt:lpstr>Basic Concepts of Sensation and Perception Thresholds</vt:lpstr>
      <vt:lpstr>Subliminal Persuasion</vt:lpstr>
      <vt:lpstr>Basic Concepts of Sensation and Perception Sensory Adaptation</vt:lpstr>
      <vt:lpstr>Emotion adaptation</vt:lpstr>
      <vt:lpstr> Perceptual Set </vt:lpstr>
      <vt:lpstr> Context Effects </vt:lpstr>
      <vt:lpstr> Motivation and Emotion </vt:lpstr>
      <vt:lpstr>Vision: Sensory and Perceptual Processing Light Energy and Eye Structures</vt:lpstr>
      <vt:lpstr>Light Energy and Eye Structures The Stimulus: Light Energy</vt:lpstr>
      <vt:lpstr>The Physical Properties of Waves</vt:lpstr>
      <vt:lpstr>Light Energy and Eye Structures</vt:lpstr>
      <vt:lpstr>Light Energy and Eye Structures</vt:lpstr>
      <vt:lpstr>Vision: The Eye</vt:lpstr>
      <vt:lpstr>Information Processing in the Eye and Brain Retinal Processing</vt:lpstr>
      <vt:lpstr>The Retina’s Reaction to Light</vt:lpstr>
      <vt:lpstr>RODS AND CONES</vt:lpstr>
      <vt:lpstr>Information Processing in the Eye and Brain</vt:lpstr>
      <vt:lpstr>Information Processing in the Eye and Brain</vt:lpstr>
      <vt:lpstr>Vision: Visual Information Processing: Pathway from the eyes to the visual cortex</vt:lpstr>
      <vt:lpstr>Information Processing in the Eye and Brain Color Processing</vt:lpstr>
      <vt:lpstr>Information Processing in the Eye and Brain Feature Detection</vt:lpstr>
      <vt:lpstr>Information Processing in the Eye and Brain Feature Detectors</vt:lpstr>
      <vt:lpstr>Information Processing in the Eye and Brain Parallel Processing</vt:lpstr>
      <vt:lpstr>PARALLEL PROCESSING</vt:lpstr>
      <vt:lpstr>Perceptual Organization</vt:lpstr>
      <vt:lpstr>Vision: Visual Organization</vt:lpstr>
      <vt:lpstr>Perceptual Organization:  Form Perception</vt:lpstr>
      <vt:lpstr>Perceptual Organization:  Form Perception</vt:lpstr>
      <vt:lpstr>Grouping</vt:lpstr>
      <vt:lpstr>Perceptual Organization:  Depth Perception</vt:lpstr>
      <vt:lpstr>THE VISUAL CLIFF Eleanor Gibson and Richard Walk (1960)</vt:lpstr>
      <vt:lpstr>Perceptual Organization:  Depth Perception</vt:lpstr>
      <vt:lpstr>Perceptual Organization:  Depth Perception</vt:lpstr>
      <vt:lpstr>Perceptual Organization:  Perceptual Constancy</vt:lpstr>
      <vt:lpstr>Perceptual Organization:  Perceptual Constancy</vt:lpstr>
      <vt:lpstr>Perceptual Organization:  Perceptual Constancy</vt:lpstr>
      <vt:lpstr>Perceptual Organization: Perceptual Interpretation Experience and Visual Perception</vt:lpstr>
      <vt:lpstr>  The Nonvisual Senses:  Hearing  </vt:lpstr>
      <vt:lpstr>The Nonvisual Senses: Hearing The Stimulus Input: Sound Waves </vt:lpstr>
      <vt:lpstr>The Nonvisual Senses: Hearing The Stimulus Input: Sound Waves </vt:lpstr>
      <vt:lpstr>The Nonvisual Senses: Hearing The Stimulus Input: Sound Waves</vt:lpstr>
      <vt:lpstr>The Nonvisual Senses: Hearing The Ear</vt:lpstr>
      <vt:lpstr>Hearing: Decoding Sound Waves</vt:lpstr>
      <vt:lpstr>Transforming Sound Energy into Neural Messages</vt:lpstr>
      <vt:lpstr>The Nonvisual Senses: The Ear</vt:lpstr>
      <vt:lpstr>The Nonvisual Senses: Hearing Perceiving Loudness, Pitch, and Location</vt:lpstr>
      <vt:lpstr>The Nonvisual Senses: Hearing Perceiving Loudness, Pitch, and Location</vt:lpstr>
      <vt:lpstr>Locating Sounds</vt:lpstr>
      <vt:lpstr>The Other Senses:  Touch</vt:lpstr>
      <vt:lpstr>The Other Senses: Pain</vt:lpstr>
      <vt:lpstr>The Other Senses: Pain</vt:lpstr>
      <vt:lpstr>The Other Senses: Pain</vt:lpstr>
      <vt:lpstr>Controlling Pain</vt:lpstr>
      <vt:lpstr>The Other Senses: Taste</vt:lpstr>
      <vt:lpstr>The Other Senses: Taste</vt:lpstr>
      <vt:lpstr>The Other Senses:  Smell</vt:lpstr>
      <vt:lpstr>THE SENSE OF SMELL</vt:lpstr>
      <vt:lpstr>The Other Senses: Smell</vt:lpstr>
      <vt:lpstr>The Other Senses: Smell</vt:lpstr>
      <vt:lpstr> The Other Senses:  Body Position and Movement </vt:lpstr>
      <vt:lpstr> The Other Senses  Sensory Interaction </vt:lpstr>
      <vt:lpstr> The Nonvisual Senses: Sensory Interaction </vt:lpstr>
      <vt:lpstr> Summarizing the Senses </vt:lpstr>
      <vt:lpstr> Summarizing the Senses (continued) </vt:lpstr>
      <vt:lpstr>Thinking Critically: ESP-Perception Without Sensation? </vt:lpstr>
    </vt:vector>
  </TitlesOfParts>
  <Company>HBPUB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PSYCHOLOGY (7th Edition in Modules)  David Myers</dc:title>
  <dc:creator>HBPUB</dc:creator>
  <cp:lastModifiedBy>Mary Eklund</cp:lastModifiedBy>
  <cp:revision>647</cp:revision>
  <cp:lastPrinted>2013-11-06T13:13:10Z</cp:lastPrinted>
  <dcterms:created xsi:type="dcterms:W3CDTF">2011-02-17T05:38:47Z</dcterms:created>
  <dcterms:modified xsi:type="dcterms:W3CDTF">2016-12-12T20:17:49Z</dcterms:modified>
</cp:coreProperties>
</file>